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19" r:id="rId2"/>
    <p:sldId id="259" r:id="rId3"/>
    <p:sldId id="316" r:id="rId4"/>
    <p:sldId id="317" r:id="rId5"/>
    <p:sldId id="309" r:id="rId6"/>
    <p:sldId id="322" r:id="rId7"/>
    <p:sldId id="260" r:id="rId8"/>
    <p:sldId id="261" r:id="rId9"/>
    <p:sldId id="262" r:id="rId10"/>
    <p:sldId id="263" r:id="rId11"/>
    <p:sldId id="264" r:id="rId12"/>
    <p:sldId id="268" r:id="rId13"/>
    <p:sldId id="269" r:id="rId14"/>
    <p:sldId id="271" r:id="rId15"/>
    <p:sldId id="272" r:id="rId16"/>
    <p:sldId id="273" r:id="rId17"/>
    <p:sldId id="274" r:id="rId18"/>
    <p:sldId id="277" r:id="rId19"/>
    <p:sldId id="278" r:id="rId20"/>
    <p:sldId id="279" r:id="rId21"/>
    <p:sldId id="280" r:id="rId22"/>
    <p:sldId id="311" r:id="rId23"/>
    <p:sldId id="283" r:id="rId24"/>
    <p:sldId id="312" r:id="rId25"/>
    <p:sldId id="284" r:id="rId26"/>
    <p:sldId id="285" r:id="rId27"/>
    <p:sldId id="291" r:id="rId28"/>
    <p:sldId id="292" r:id="rId29"/>
    <p:sldId id="289" r:id="rId30"/>
    <p:sldId id="295" r:id="rId31"/>
    <p:sldId id="301" r:id="rId32"/>
    <p:sldId id="323" r:id="rId33"/>
    <p:sldId id="324" r:id="rId34"/>
    <p:sldId id="325" r:id="rId35"/>
    <p:sldId id="302" r:id="rId36"/>
    <p:sldId id="304" r:id="rId37"/>
    <p:sldId id="298" r:id="rId38"/>
    <p:sldId id="297" r:id="rId39"/>
    <p:sldId id="299" r:id="rId40"/>
    <p:sldId id="313" r:id="rId41"/>
    <p:sldId id="305" r:id="rId42"/>
    <p:sldId id="306" r:id="rId43"/>
    <p:sldId id="307" r:id="rId44"/>
    <p:sldId id="308" r:id="rId45"/>
    <p:sldId id="321" r:id="rId4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29" autoAdjust="0"/>
    <p:restoredTop sz="94660"/>
  </p:normalViewPr>
  <p:slideViewPr>
    <p:cSldViewPr>
      <p:cViewPr varScale="1">
        <p:scale>
          <a:sx n="65" d="100"/>
          <a:sy n="65" d="100"/>
        </p:scale>
        <p:origin x="-1290"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3A7C487-EA72-4A48-8F95-824C5EED9BD2}" type="datetimeFigureOut">
              <a:rPr lang="en-US" smtClean="0"/>
              <a:pPr/>
              <a:t>9/25/2023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EB49D65-F838-410C-A2A2-B4EC31A4A8F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65872A1A-1783-42D7-9A27-377B5E9D09BF}" type="datetimeFigureOut">
              <a:rPr lang="en-US" smtClean="0"/>
              <a:pPr/>
              <a:t>9/25/2023</a:t>
            </a:fld>
            <a:endParaRPr 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3CB3072B-8720-4BAE-B346-371554F416B5}" type="slidenum">
              <a:rPr lang="en-US" smtClean="0"/>
              <a:pPr/>
              <a:t>‹#›</a:t>
            </a:fld>
            <a:endParaRPr lang="en-US"/>
          </a:p>
        </p:txBody>
      </p:sp>
    </p:spTree>
    <p:extLst>
      <p:ext uri="{BB962C8B-B14F-4D97-AF65-F5344CB8AC3E}">
        <p14:creationId xmlns="" xmlns:p14="http://schemas.microsoft.com/office/powerpoint/2010/main" val="286454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9/25/2023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9/25/2023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9/25/2023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9/25/2023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304800"/>
            <a:ext cx="1148443" cy="112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صورة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239000" y="228600"/>
            <a:ext cx="1659432" cy="1128788"/>
          </a:xfrm>
          <a:prstGeom prst="rect">
            <a:avLst/>
          </a:prstGeom>
        </p:spPr>
      </p:pic>
      <p:sp>
        <p:nvSpPr>
          <p:cNvPr id="8" name="Rectangle 7"/>
          <p:cNvSpPr/>
          <p:nvPr/>
        </p:nvSpPr>
        <p:spPr>
          <a:xfrm>
            <a:off x="1828800" y="381000"/>
            <a:ext cx="4572000" cy="1200329"/>
          </a:xfrm>
          <a:prstGeom prst="rect">
            <a:avLst/>
          </a:prstGeom>
        </p:spPr>
        <p:txBody>
          <a:bodyPr>
            <a:spAutoFit/>
          </a:bodyPr>
          <a:lstStyle/>
          <a:p>
            <a:r>
              <a:rPr lang="en-US" b="1" dirty="0" smtClean="0">
                <a:solidFill>
                  <a:srgbClr val="000000"/>
                </a:solidFill>
                <a:latin typeface="Berlin Sans FB Demi" panose="020E0802020502020306" pitchFamily="34" charset="0"/>
              </a:rPr>
              <a:t>University of </a:t>
            </a:r>
            <a:r>
              <a:rPr lang="en-US" b="1" dirty="0" err="1" smtClean="0">
                <a:solidFill>
                  <a:srgbClr val="000000"/>
                </a:solidFill>
                <a:latin typeface="Berlin Sans FB Demi" panose="020E0802020502020306" pitchFamily="34" charset="0"/>
              </a:rPr>
              <a:t>Basrah</a:t>
            </a:r>
            <a:r>
              <a:rPr lang="en-US" b="1" dirty="0" smtClean="0">
                <a:solidFill>
                  <a:srgbClr val="000000"/>
                </a:solidFill>
                <a:latin typeface="Berlin Sans FB Demi" panose="020E0802020502020306" pitchFamily="34" charset="0"/>
              </a:rPr>
              <a: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College of Nursing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Fundamentals of Nursing Department </a:t>
            </a:r>
            <a:endParaRPr lang="en-US" dirty="0" smtClean="0">
              <a:solidFill>
                <a:srgbClr val="000000"/>
              </a:solidFill>
              <a:latin typeface="Berlin Sans FB Demi" panose="020E0802020502020306" pitchFamily="34" charset="0"/>
            </a:endParaRPr>
          </a:p>
          <a:p>
            <a:r>
              <a:rPr lang="en-US" b="1" dirty="0" smtClean="0">
                <a:solidFill>
                  <a:srgbClr val="000000"/>
                </a:solidFill>
                <a:latin typeface="Berlin Sans FB Demi" panose="020E0802020502020306" pitchFamily="34" charset="0"/>
              </a:rPr>
              <a:t>Second stage </a:t>
            </a:r>
            <a:endParaRPr lang="ar-IQ" dirty="0">
              <a:solidFill>
                <a:prstClr val="black"/>
              </a:solidFill>
            </a:endParaRPr>
          </a:p>
        </p:txBody>
      </p:sp>
      <p:sp>
        <p:nvSpPr>
          <p:cNvPr id="9" name="Rectangle 8"/>
          <p:cNvSpPr/>
          <p:nvPr/>
        </p:nvSpPr>
        <p:spPr>
          <a:xfrm>
            <a:off x="4429124" y="1676400"/>
            <a:ext cx="4486276" cy="4447371"/>
          </a:xfrm>
          <a:prstGeom prst="rect">
            <a:avLst/>
          </a:prstGeom>
        </p:spPr>
        <p:txBody>
          <a:bodyPr wrap="square">
            <a:spAutoFit/>
          </a:bodyPr>
          <a:lstStyle/>
          <a:p>
            <a:pPr algn="ctr">
              <a:lnSpc>
                <a:spcPct val="150000"/>
              </a:lnSpc>
            </a:pPr>
            <a:r>
              <a:rPr lang="en-US" sz="2000" b="1" dirty="0" smtClean="0">
                <a:solidFill>
                  <a:prstClr val="black"/>
                </a:solidFill>
              </a:rPr>
              <a:t> Adult Nursing (II) 2nd Stage</a:t>
            </a:r>
          </a:p>
          <a:p>
            <a:pPr algn="ctr">
              <a:lnSpc>
                <a:spcPct val="150000"/>
              </a:lnSpc>
            </a:pPr>
            <a:r>
              <a:rPr lang="en-US" sz="2000" b="1" dirty="0" smtClean="0">
                <a:solidFill>
                  <a:prstClr val="black"/>
                </a:solidFill>
              </a:rPr>
              <a:t>Lecture 1 (practice </a:t>
            </a:r>
            <a:r>
              <a:rPr lang="en-US" sz="2400" b="1" dirty="0" smtClean="0">
                <a:solidFill>
                  <a:prstClr val="black"/>
                </a:solidFill>
              </a:rPr>
              <a:t>)</a:t>
            </a:r>
          </a:p>
          <a:p>
            <a:pPr algn="ctr">
              <a:lnSpc>
                <a:spcPct val="150000"/>
              </a:lnSpc>
            </a:pPr>
            <a:endParaRPr lang="en-US" b="1" dirty="0" smtClean="0">
              <a:solidFill>
                <a:prstClr val="black"/>
              </a:solidFill>
            </a:endParaRPr>
          </a:p>
          <a:p>
            <a:pPr marL="457200" indent="-457200" algn="ctr"/>
            <a:r>
              <a:rPr lang="en-US" sz="3200" kern="0" spc="-5" dirty="0" smtClean="0">
                <a:solidFill>
                  <a:srgbClr val="C00000"/>
                </a:solidFill>
              </a:rPr>
              <a:t> </a:t>
            </a:r>
            <a:r>
              <a:rPr lang="en-US" sz="3200" dirty="0" smtClean="0"/>
              <a:t>Musculoskeletal Care Modalities</a:t>
            </a:r>
            <a:endParaRPr lang="en-US"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endParaRPr lang="ar-IQ" b="1" kern="0" spc="-5" dirty="0" smtClean="0">
              <a:solidFill>
                <a:srgbClr val="C00000"/>
              </a:solidFill>
            </a:endParaRPr>
          </a:p>
          <a:p>
            <a:pPr marL="457200" indent="-457200" algn="ctr">
              <a:buFontTx/>
              <a:buChar char="-"/>
            </a:pPr>
            <a:endParaRPr lang="en-US" b="1" kern="0" spc="-5" dirty="0" smtClean="0">
              <a:solidFill>
                <a:srgbClr val="C00000"/>
              </a:solidFill>
            </a:endParaRPr>
          </a:p>
          <a:p>
            <a:pPr marL="457200" indent="-457200" algn="ctr">
              <a:buFontTx/>
              <a:buChar char="-"/>
            </a:pPr>
            <a:r>
              <a:rPr lang="en-US" b="1" kern="0" spc="-5" dirty="0" smtClean="0">
                <a:solidFill>
                  <a:srgbClr val="C00000"/>
                </a:solidFill>
              </a:rPr>
              <a:t>Dr. </a:t>
            </a:r>
            <a:r>
              <a:rPr lang="en-US" b="1" kern="0" spc="-5" dirty="0" err="1" smtClean="0">
                <a:solidFill>
                  <a:srgbClr val="C00000"/>
                </a:solidFill>
              </a:rPr>
              <a:t>Mohamad</a:t>
            </a:r>
            <a:r>
              <a:rPr lang="en-US" b="1" kern="0" spc="-5" dirty="0" smtClean="0">
                <a:solidFill>
                  <a:srgbClr val="C00000"/>
                </a:solidFill>
              </a:rPr>
              <a:t>  </a:t>
            </a:r>
            <a:r>
              <a:rPr lang="en-US" b="1" kern="0" spc="-5" dirty="0" err="1" smtClean="0">
                <a:solidFill>
                  <a:srgbClr val="C00000"/>
                </a:solidFill>
              </a:rPr>
              <a:t>Abdulridha</a:t>
            </a:r>
            <a:r>
              <a:rPr lang="en-US" b="1" kern="0" spc="-5" dirty="0" smtClean="0">
                <a:solidFill>
                  <a:srgbClr val="C00000"/>
                </a:solidFill>
              </a:rPr>
              <a:t> </a:t>
            </a:r>
          </a:p>
          <a:p>
            <a:pPr marL="457200" indent="-457200" algn="ctr"/>
            <a:endParaRPr lang="en-US" b="1" kern="0" spc="-5" dirty="0" smtClean="0">
              <a:solidFill>
                <a:srgbClr val="C00000"/>
              </a:solidFill>
            </a:endParaRPr>
          </a:p>
          <a:p>
            <a:pPr marL="457200" indent="-457200" algn="ctr">
              <a:buFontTx/>
              <a:buChar char="-"/>
            </a:pPr>
            <a:r>
              <a:rPr lang="en-US" b="1" kern="0" spc="-5" dirty="0" smtClean="0">
                <a:solidFill>
                  <a:srgbClr val="C00000"/>
                </a:solidFill>
              </a:rPr>
              <a:t>Orthopedic Surgeon </a:t>
            </a:r>
          </a:p>
          <a:p>
            <a:pPr marL="457200" indent="-457200" algn="ctr">
              <a:buFontTx/>
              <a:buChar char="-"/>
            </a:pPr>
            <a:r>
              <a:rPr lang="en-US" b="1" kern="0" spc="-5" dirty="0" smtClean="0">
                <a:solidFill>
                  <a:srgbClr val="C00000"/>
                </a:solidFill>
              </a:rPr>
              <a:t>M.B.CH.B   F.I.C.M.S (ORTHO)</a:t>
            </a:r>
          </a:p>
        </p:txBody>
      </p:sp>
      <p:pic>
        <p:nvPicPr>
          <p:cNvPr id="11" name="Picture 4" descr="ف.JPG"/>
          <p:cNvPicPr>
            <a:picLocks noChangeAspect="1" noChangeArrowheads="1"/>
          </p:cNvPicPr>
          <p:nvPr/>
        </p:nvPicPr>
        <p:blipFill>
          <a:blip r:embed="rId4"/>
          <a:srcRect/>
          <a:stretch>
            <a:fillRect/>
          </a:stretch>
        </p:blipFill>
        <p:spPr bwMode="auto">
          <a:xfrm>
            <a:off x="428596" y="2000240"/>
            <a:ext cx="4495800" cy="2012950"/>
          </a:xfrm>
          <a:prstGeom prst="rect">
            <a:avLst/>
          </a:prstGeom>
          <a:noFill/>
          <a:ln w="9525">
            <a:noFill/>
            <a:miter lim="800000"/>
            <a:headEnd/>
            <a:tailEnd/>
          </a:ln>
        </p:spPr>
      </p:pic>
      <p:pic>
        <p:nvPicPr>
          <p:cNvPr id="12" name="Picture 4" descr="E:\Suvarna\Connection\CD\Smeltzer IRDVD\Input\Images from VT\Image\jpg\jpg chap 37 to 72\figure_67-4.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71538" y="4214818"/>
            <a:ext cx="3500462" cy="2450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lnSpcReduction="10000"/>
          </a:bodyPr>
          <a:lstStyle/>
          <a:p>
            <a:pPr eaLnBrk="1" hangingPunct="1"/>
            <a:r>
              <a:rPr lang="en-US" dirty="0" smtClean="0"/>
              <a:t>Contoured splints of plaster or pliable thermoplastic materials may be used for conditions that </a:t>
            </a:r>
          </a:p>
          <a:p>
            <a:pPr marL="624078" indent="-514350" eaLnBrk="1" hangingPunct="1">
              <a:buAutoNum type="arabicPeriod"/>
            </a:pPr>
            <a:r>
              <a:rPr lang="en-US" dirty="0" smtClean="0"/>
              <a:t>do not require rigid immobilization, </a:t>
            </a:r>
          </a:p>
          <a:p>
            <a:pPr marL="624078" indent="-514350" eaLnBrk="1" hangingPunct="1">
              <a:buAutoNum type="arabicPeriod"/>
            </a:pPr>
            <a:r>
              <a:rPr lang="en-US" dirty="0" smtClean="0"/>
              <a:t>for those in which swelling may be anticipated, </a:t>
            </a:r>
          </a:p>
          <a:p>
            <a:pPr marL="624078" indent="-514350" eaLnBrk="1" hangingPunct="1">
              <a:buAutoNum type="arabicPeriod"/>
            </a:pPr>
            <a:r>
              <a:rPr lang="en-US" dirty="0" smtClean="0"/>
              <a:t> for those that require special skin care.</a:t>
            </a:r>
          </a:p>
          <a:p>
            <a:pPr eaLnBrk="1" hangingPunct="1"/>
            <a:r>
              <a:rPr lang="en-US" dirty="0" smtClean="0"/>
              <a:t>Braces (</a:t>
            </a:r>
            <a:r>
              <a:rPr lang="en-US" dirty="0" err="1" smtClean="0"/>
              <a:t>ie</a:t>
            </a:r>
            <a:r>
              <a:rPr lang="en-US" dirty="0" smtClean="0"/>
              <a:t>, </a:t>
            </a:r>
            <a:r>
              <a:rPr lang="en-US" dirty="0" err="1" smtClean="0"/>
              <a:t>orthoses</a:t>
            </a:r>
            <a:r>
              <a:rPr lang="en-US" dirty="0" smtClean="0"/>
              <a:t>) are used to provide support, control movement, and prevent additional injury. They are custom fitted to various parts of the body.</a:t>
            </a:r>
          </a:p>
        </p:txBody>
      </p:sp>
      <p:sp>
        <p:nvSpPr>
          <p:cNvPr id="10242" name="Title 1"/>
          <p:cNvSpPr>
            <a:spLocks noGrp="1"/>
          </p:cNvSpPr>
          <p:nvPr>
            <p:ph type="title"/>
          </p:nvPr>
        </p:nvSpPr>
        <p:spPr/>
        <p:txBody>
          <a:bodyPr/>
          <a:lstStyle/>
          <a:p>
            <a:pPr eaLnBrk="1" hangingPunct="1"/>
            <a:r>
              <a:rPr lang="en-US" smtClean="0"/>
              <a:t>Splint and Braces</a:t>
            </a:r>
          </a:p>
        </p:txBody>
      </p:sp>
    </p:spTree>
    <p:extLst>
      <p:ext uri="{BB962C8B-B14F-4D97-AF65-F5344CB8AC3E}">
        <p14:creationId xmlns="" xmlns:p14="http://schemas.microsoft.com/office/powerpoint/2010/main" val="79382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28596" y="1785926"/>
            <a:ext cx="8258204" cy="4714908"/>
          </a:xfrm>
        </p:spPr>
        <p:txBody>
          <a:bodyPr>
            <a:normAutofit fontScale="40000" lnSpcReduction="20000"/>
          </a:bodyPr>
          <a:lstStyle/>
          <a:p>
            <a:pPr eaLnBrk="1" hangingPunct="1"/>
            <a:r>
              <a:rPr lang="en-US" sz="8600" dirty="0" smtClean="0">
                <a:solidFill>
                  <a:srgbClr val="000000"/>
                </a:solidFill>
                <a:latin typeface="Times New Roman" pitchFamily="18" charset="0"/>
                <a:cs typeface="Times New Roman" pitchFamily="18" charset="0"/>
              </a:rPr>
              <a:t>Prior to application</a:t>
            </a:r>
          </a:p>
          <a:p>
            <a:pPr lvl="1" eaLnBrk="1" hangingPunct="1">
              <a:buNone/>
            </a:pPr>
            <a:r>
              <a:rPr lang="en-US" sz="6000" dirty="0" smtClean="0">
                <a:solidFill>
                  <a:srgbClr val="000000"/>
                </a:solidFill>
                <a:latin typeface="Times New Roman" pitchFamily="18" charset="0"/>
                <a:cs typeface="Times New Roman" pitchFamily="18" charset="0"/>
              </a:rPr>
              <a:t>1. General health assessment</a:t>
            </a:r>
          </a:p>
          <a:p>
            <a:pPr lvl="1" eaLnBrk="1" hangingPunct="1">
              <a:buNone/>
            </a:pPr>
            <a:r>
              <a:rPr lang="en-US" sz="6000" dirty="0" smtClean="0">
                <a:solidFill>
                  <a:srgbClr val="000000"/>
                </a:solidFill>
                <a:latin typeface="Times New Roman" pitchFamily="18" charset="0"/>
                <a:cs typeface="Times New Roman" pitchFamily="18" charset="0"/>
              </a:rPr>
              <a:t>2. Emotional status</a:t>
            </a:r>
          </a:p>
          <a:p>
            <a:pPr>
              <a:buNone/>
            </a:pPr>
            <a:r>
              <a:rPr lang="en-US" sz="6000" dirty="0" smtClean="0">
                <a:solidFill>
                  <a:srgbClr val="000000"/>
                </a:solidFill>
                <a:latin typeface="Times New Roman" pitchFamily="18" charset="0"/>
                <a:cs typeface="Times New Roman" pitchFamily="18" charset="0"/>
              </a:rPr>
              <a:t>    3. understanding of the need for the device, </a:t>
            </a:r>
          </a:p>
          <a:p>
            <a:pPr>
              <a:buNone/>
            </a:pPr>
            <a:r>
              <a:rPr lang="en-US" sz="6000" dirty="0" smtClean="0">
                <a:solidFill>
                  <a:srgbClr val="000000"/>
                </a:solidFill>
                <a:latin typeface="Times New Roman" pitchFamily="18" charset="0"/>
                <a:cs typeface="Times New Roman" pitchFamily="18" charset="0"/>
              </a:rPr>
              <a:t>    4. condition of the body part to be immobilized.  </a:t>
            </a:r>
          </a:p>
          <a:p>
            <a:pPr>
              <a:buNone/>
            </a:pPr>
            <a:r>
              <a:rPr lang="en-US" sz="6000" dirty="0" smtClean="0">
                <a:solidFill>
                  <a:srgbClr val="000000"/>
                </a:solidFill>
                <a:latin typeface="Times New Roman" pitchFamily="18" charset="0"/>
                <a:cs typeface="Times New Roman" pitchFamily="18" charset="0"/>
              </a:rPr>
              <a:t>    5. Physical assessment of the part to be immobilized must include a thorough assessment of the skin and neurovascular status (i.e., neurologic and circulatory functioning),</a:t>
            </a:r>
          </a:p>
          <a:p>
            <a:pPr>
              <a:buNone/>
            </a:pPr>
            <a:r>
              <a:rPr lang="en-US" sz="6000" dirty="0" smtClean="0">
                <a:solidFill>
                  <a:srgbClr val="000000"/>
                </a:solidFill>
                <a:latin typeface="Times New Roman" pitchFamily="18" charset="0"/>
                <a:cs typeface="Times New Roman" pitchFamily="18" charset="0"/>
              </a:rPr>
              <a:t> </a:t>
            </a:r>
            <a:br>
              <a:rPr lang="en-US" sz="6000" dirty="0" smtClean="0">
                <a:solidFill>
                  <a:srgbClr val="000000"/>
                </a:solidFill>
                <a:latin typeface="Times New Roman" pitchFamily="18" charset="0"/>
                <a:cs typeface="Times New Roman" pitchFamily="18" charset="0"/>
              </a:rPr>
            </a:br>
            <a:r>
              <a:rPr lang="en-US" sz="6000" dirty="0" smtClean="0">
                <a:solidFill>
                  <a:srgbClr val="000000"/>
                </a:solidFill>
                <a:latin typeface="Times New Roman" pitchFamily="18" charset="0"/>
                <a:cs typeface="Times New Roman" pitchFamily="18" charset="0"/>
              </a:rPr>
              <a:t>including the degree and location of swelling, bruising, and skin abrasions.</a:t>
            </a:r>
            <a:r>
              <a:rPr lang="en-US" sz="2800" dirty="0" smtClean="0">
                <a:solidFill>
                  <a:srgbClr val="000000"/>
                </a:solidFill>
                <a:latin typeface="font0000000021172de5"/>
              </a:rPr>
              <a:t/>
            </a:r>
            <a:br>
              <a:rPr lang="en-US" sz="2800" dirty="0" smtClean="0">
                <a:solidFill>
                  <a:srgbClr val="000000"/>
                </a:solidFill>
                <a:latin typeface="font0000000021172de5"/>
              </a:rPr>
            </a:br>
            <a:r>
              <a:rPr lang="en-US" sz="2800" dirty="0" smtClean="0">
                <a:solidFill>
                  <a:srgbClr val="000000"/>
                </a:solidFill>
                <a:latin typeface="font0000000021172de5"/>
              </a:rPr>
              <a:t/>
            </a:r>
            <a:br>
              <a:rPr lang="en-US" sz="2800" dirty="0" smtClean="0">
                <a:solidFill>
                  <a:srgbClr val="000000"/>
                </a:solidFill>
                <a:latin typeface="font0000000021172de5"/>
              </a:rPr>
            </a:br>
            <a:endParaRPr lang="en-US" dirty="0" smtClean="0"/>
          </a:p>
        </p:txBody>
      </p:sp>
      <p:sp>
        <p:nvSpPr>
          <p:cNvPr id="11266" name="Rectangle 2"/>
          <p:cNvSpPr>
            <a:spLocks noGrp="1" noChangeArrowheads="1"/>
          </p:cNvSpPr>
          <p:nvPr>
            <p:ph type="title"/>
          </p:nvPr>
        </p:nvSpPr>
        <p:spPr>
          <a:xfrm>
            <a:off x="430213" y="457200"/>
            <a:ext cx="8524875" cy="838200"/>
          </a:xfrm>
        </p:spPr>
        <p:txBody>
          <a:bodyPr>
            <a:noAutofit/>
          </a:bodyPr>
          <a:lstStyle/>
          <a:p>
            <a:pPr eaLnBrk="1" hangingPunct="1"/>
            <a:r>
              <a:rPr lang="en-US" sz="3600" dirty="0" smtClean="0"/>
              <a:t>Nursing Process: The Care of the Patient with a Brace, Splint or Cast—</a:t>
            </a:r>
            <a:r>
              <a:rPr lang="en-US" sz="3600" dirty="0" smtClean="0">
                <a:solidFill>
                  <a:srgbClr val="FF0000"/>
                </a:solidFill>
              </a:rPr>
              <a:t>Assessment</a:t>
            </a:r>
          </a:p>
        </p:txBody>
      </p:sp>
    </p:spTree>
    <p:extLst>
      <p:ext uri="{BB962C8B-B14F-4D97-AF65-F5344CB8AC3E}">
        <p14:creationId xmlns="" xmlns:p14="http://schemas.microsoft.com/office/powerpoint/2010/main" val="3025670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785926"/>
            <a:ext cx="8229600" cy="4221365"/>
          </a:xfrm>
        </p:spPr>
        <p:txBody>
          <a:bodyPr/>
          <a:lstStyle/>
          <a:p>
            <a:pPr eaLnBrk="1" hangingPunct="1"/>
            <a:r>
              <a:rPr lang="en-US" dirty="0" smtClean="0"/>
              <a:t>Compartment syndrome</a:t>
            </a:r>
          </a:p>
          <a:p>
            <a:pPr eaLnBrk="1" hangingPunct="1"/>
            <a:r>
              <a:rPr lang="en-US" dirty="0" smtClean="0"/>
              <a:t>Pressure ulcer</a:t>
            </a:r>
          </a:p>
          <a:p>
            <a:pPr eaLnBrk="1" hangingPunct="1"/>
            <a:r>
              <a:rPr lang="en-US" dirty="0" smtClean="0"/>
              <a:t>Disuse syndrome</a:t>
            </a:r>
          </a:p>
          <a:p>
            <a:pPr eaLnBrk="1" hangingPunct="1"/>
            <a:r>
              <a:rPr lang="en-US" dirty="0" smtClean="0"/>
              <a:t>Delayed union or nonunion of fracture(s)</a:t>
            </a:r>
          </a:p>
        </p:txBody>
      </p:sp>
      <p:sp>
        <p:nvSpPr>
          <p:cNvPr id="15362" name="Rectangle 2"/>
          <p:cNvSpPr>
            <a:spLocks noGrp="1" noChangeArrowheads="1"/>
          </p:cNvSpPr>
          <p:nvPr>
            <p:ph type="title"/>
          </p:nvPr>
        </p:nvSpPr>
        <p:spPr>
          <a:xfrm>
            <a:off x="430213" y="457200"/>
            <a:ext cx="8524875" cy="1143000"/>
          </a:xfrm>
        </p:spPr>
        <p:txBody>
          <a:bodyPr>
            <a:normAutofit fontScale="90000"/>
          </a:bodyPr>
          <a:lstStyle/>
          <a:p>
            <a:pPr eaLnBrk="1" hangingPunct="1"/>
            <a:r>
              <a:rPr lang="en-US" dirty="0" smtClean="0"/>
              <a:t>Collaborative Problems/Potential Complications</a:t>
            </a:r>
          </a:p>
        </p:txBody>
      </p:sp>
    </p:spTree>
    <p:extLst>
      <p:ext uri="{BB962C8B-B14F-4D97-AF65-F5344CB8AC3E}">
        <p14:creationId xmlns="" xmlns:p14="http://schemas.microsoft.com/office/powerpoint/2010/main" val="507937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0213" y="533401"/>
            <a:ext cx="8524875" cy="1371599"/>
          </a:xfrm>
        </p:spPr>
        <p:txBody>
          <a:bodyPr>
            <a:normAutofit fontScale="90000"/>
          </a:bodyPr>
          <a:lstStyle/>
          <a:p>
            <a:pPr eaLnBrk="1" hangingPunct="1"/>
            <a:r>
              <a:rPr lang="en-US" dirty="0" smtClean="0"/>
              <a:t>Cross-Section of Normal Muscle Compartments and Cross-Section with Compartment Syndrome</a:t>
            </a:r>
          </a:p>
        </p:txBody>
      </p:sp>
      <p:pic>
        <p:nvPicPr>
          <p:cNvPr id="16387" name="Picture 4" descr="E:\Suvarna\Connection\CD\Smeltzer IRDVD\Input\Images from VT\Image\jpg\jpg chap 37 to 72\figure_67-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2697182"/>
            <a:ext cx="8534400" cy="3517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954223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30200" y="2214553"/>
            <a:ext cx="8613775" cy="4411671"/>
          </a:xfrm>
        </p:spPr>
        <p:txBody>
          <a:bodyPr/>
          <a:lstStyle/>
          <a:p>
            <a:pPr eaLnBrk="1" hangingPunct="1">
              <a:lnSpc>
                <a:spcPct val="80000"/>
              </a:lnSpc>
              <a:buNone/>
            </a:pPr>
            <a:r>
              <a:rPr lang="en-US" sz="2100" dirty="0" smtClean="0">
                <a:solidFill>
                  <a:srgbClr val="FF0000"/>
                </a:solidFill>
              </a:rPr>
              <a:t>1</a:t>
            </a:r>
            <a:r>
              <a:rPr lang="en-US" sz="2800" dirty="0" smtClean="0"/>
              <a:t>. Relieving pain</a:t>
            </a:r>
            <a:endParaRPr lang="en-US" sz="2100" dirty="0" smtClean="0"/>
          </a:p>
          <a:p>
            <a:pPr lvl="1" eaLnBrk="1" hangingPunct="1">
              <a:lnSpc>
                <a:spcPct val="80000"/>
              </a:lnSpc>
            </a:pPr>
            <a:r>
              <a:rPr lang="en-US" sz="2100" dirty="0" smtClean="0"/>
              <a:t>Elevation to reduce edema</a:t>
            </a:r>
          </a:p>
          <a:p>
            <a:pPr lvl="1" eaLnBrk="1" hangingPunct="1">
              <a:lnSpc>
                <a:spcPct val="80000"/>
              </a:lnSpc>
            </a:pPr>
            <a:r>
              <a:rPr lang="en-US" sz="2100" dirty="0" smtClean="0"/>
              <a:t>Intermittent application of ice or cold</a:t>
            </a:r>
          </a:p>
          <a:p>
            <a:pPr lvl="1" eaLnBrk="1" hangingPunct="1">
              <a:lnSpc>
                <a:spcPct val="80000"/>
              </a:lnSpc>
            </a:pPr>
            <a:r>
              <a:rPr lang="en-US" sz="2100" dirty="0" smtClean="0"/>
              <a:t>Positioning changes</a:t>
            </a:r>
          </a:p>
          <a:p>
            <a:pPr lvl="1" eaLnBrk="1" hangingPunct="1">
              <a:lnSpc>
                <a:spcPct val="80000"/>
              </a:lnSpc>
            </a:pPr>
            <a:r>
              <a:rPr lang="en-US" sz="2100" dirty="0" smtClean="0"/>
              <a:t>Administration of analgesics</a:t>
            </a:r>
          </a:p>
          <a:p>
            <a:pPr eaLnBrk="1" hangingPunct="1">
              <a:lnSpc>
                <a:spcPct val="80000"/>
              </a:lnSpc>
            </a:pPr>
            <a:r>
              <a:rPr lang="en-US" sz="2100" dirty="0" smtClean="0"/>
              <a:t>Note: Unrelieved pain may indicate compartment syndrome; discomfort due to pressure may require change of cast  </a:t>
            </a:r>
          </a:p>
          <a:p>
            <a:pPr>
              <a:lnSpc>
                <a:spcPct val="80000"/>
              </a:lnSpc>
              <a:buNone/>
            </a:pPr>
            <a:r>
              <a:rPr lang="en-US" sz="2100" dirty="0" smtClean="0">
                <a:solidFill>
                  <a:srgbClr val="FF0000"/>
                </a:solidFill>
              </a:rPr>
              <a:t>2.</a:t>
            </a:r>
            <a:r>
              <a:rPr lang="en-US" sz="2100" dirty="0" smtClean="0"/>
              <a:t> </a:t>
            </a:r>
            <a:r>
              <a:rPr lang="en-US" sz="2400" dirty="0" smtClean="0"/>
              <a:t>improved physical mobility </a:t>
            </a:r>
            <a:r>
              <a:rPr lang="en-US" sz="2100" dirty="0" smtClean="0"/>
              <a:t>, Muscle-setting exercises</a:t>
            </a:r>
            <a:r>
              <a:rPr lang="en-US" sz="2100" dirty="0"/>
              <a:t> see Chart </a:t>
            </a:r>
            <a:r>
              <a:rPr lang="en-US" sz="2100" dirty="0" smtClean="0"/>
              <a:t>40</a:t>
            </a:r>
            <a:br>
              <a:rPr lang="en-US" sz="2100" dirty="0" smtClean="0"/>
            </a:br>
            <a:endParaRPr lang="en-US" sz="2100" dirty="0" smtClean="0"/>
          </a:p>
          <a:p>
            <a:pPr>
              <a:lnSpc>
                <a:spcPct val="80000"/>
              </a:lnSpc>
              <a:buNone/>
            </a:pPr>
            <a:r>
              <a:rPr lang="en-US" sz="2100" dirty="0" smtClean="0">
                <a:solidFill>
                  <a:srgbClr val="FF0000"/>
                </a:solidFill>
              </a:rPr>
              <a:t>3</a:t>
            </a:r>
            <a:r>
              <a:rPr lang="en-US" sz="2100" dirty="0" smtClean="0"/>
              <a:t>. </a:t>
            </a:r>
            <a:r>
              <a:rPr lang="en-US" sz="2400" dirty="0" smtClean="0"/>
              <a:t>Patient teaching</a:t>
            </a:r>
            <a:r>
              <a:rPr lang="en-US" sz="2100" dirty="0" smtClean="0"/>
              <a:t>, achievement of maximum level of self-care see </a:t>
            </a:r>
            <a:r>
              <a:rPr lang="en-US" sz="2100" dirty="0"/>
              <a:t>Chart </a:t>
            </a:r>
            <a:r>
              <a:rPr lang="en-US" sz="2100" dirty="0" smtClean="0"/>
              <a:t>40</a:t>
            </a:r>
            <a:br>
              <a:rPr lang="en-US" sz="2100" dirty="0" smtClean="0"/>
            </a:br>
            <a:endParaRPr lang="en-US" sz="2100" dirty="0" smtClean="0"/>
          </a:p>
        </p:txBody>
      </p:sp>
      <p:sp>
        <p:nvSpPr>
          <p:cNvPr id="18434" name="Rectangle 2"/>
          <p:cNvSpPr>
            <a:spLocks noGrp="1" noChangeArrowheads="1"/>
          </p:cNvSpPr>
          <p:nvPr>
            <p:ph type="title"/>
          </p:nvPr>
        </p:nvSpPr>
        <p:spPr>
          <a:xfrm>
            <a:off x="430213" y="714357"/>
            <a:ext cx="8524875" cy="1103332"/>
          </a:xfrm>
        </p:spPr>
        <p:txBody>
          <a:bodyPr>
            <a:normAutofit fontScale="90000"/>
          </a:bodyPr>
          <a:lstStyle/>
          <a:p>
            <a:r>
              <a:rPr lang="en-US" dirty="0" smtClean="0"/>
              <a:t>Nursing Process: The Care of the Patient with a Brace, Splint, or Cast—</a:t>
            </a:r>
            <a:r>
              <a:rPr lang="en-US" dirty="0" smtClean="0">
                <a:solidFill>
                  <a:srgbClr val="FF0000"/>
                </a:solidFill>
              </a:rPr>
              <a:t>Interventions</a:t>
            </a:r>
            <a:endParaRPr lang="en-US" dirty="0" smtClean="0"/>
          </a:p>
        </p:txBody>
      </p:sp>
    </p:spTree>
    <p:extLst>
      <p:ext uri="{BB962C8B-B14F-4D97-AF65-F5344CB8AC3E}">
        <p14:creationId xmlns="" xmlns:p14="http://schemas.microsoft.com/office/powerpoint/2010/main" val="961808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30200" y="1573213"/>
            <a:ext cx="8613775" cy="5538787"/>
          </a:xfrm>
        </p:spPr>
        <p:txBody>
          <a:bodyPr/>
          <a:lstStyle/>
          <a:p>
            <a:pPr eaLnBrk="1" hangingPunct="1">
              <a:lnSpc>
                <a:spcPct val="80000"/>
              </a:lnSpc>
              <a:buNone/>
            </a:pPr>
            <a:r>
              <a:rPr lang="en-US" sz="2100" dirty="0" smtClean="0">
                <a:solidFill>
                  <a:srgbClr val="FF0000"/>
                </a:solidFill>
              </a:rPr>
              <a:t>4</a:t>
            </a:r>
            <a:r>
              <a:rPr lang="en-US" sz="2100" dirty="0" smtClean="0"/>
              <a:t>. Healing skin wounds and maintaining skin integrity</a:t>
            </a:r>
          </a:p>
          <a:p>
            <a:pPr lvl="1" eaLnBrk="1" hangingPunct="1">
              <a:lnSpc>
                <a:spcPct val="80000"/>
              </a:lnSpc>
            </a:pPr>
            <a:r>
              <a:rPr lang="en-US" sz="2100" dirty="0" smtClean="0"/>
              <a:t>Treat wounds to skin before the </a:t>
            </a:r>
            <a:r>
              <a:rPr lang="en-US" sz="2000" dirty="0" smtClean="0"/>
              <a:t>brace, splint, or cast</a:t>
            </a:r>
            <a:r>
              <a:rPr lang="en-US" sz="2100" dirty="0" smtClean="0"/>
              <a:t> is applied</a:t>
            </a:r>
          </a:p>
          <a:p>
            <a:pPr lvl="1" eaLnBrk="1" hangingPunct="1">
              <a:lnSpc>
                <a:spcPct val="80000"/>
              </a:lnSpc>
            </a:pPr>
            <a:r>
              <a:rPr lang="en-US" sz="2100" dirty="0" smtClean="0"/>
              <a:t>Observe for signs and symptoms of pressure or infection</a:t>
            </a:r>
          </a:p>
          <a:p>
            <a:pPr eaLnBrk="1" hangingPunct="1">
              <a:lnSpc>
                <a:spcPct val="80000"/>
              </a:lnSpc>
            </a:pPr>
            <a:r>
              <a:rPr lang="en-US" sz="2100" dirty="0" smtClean="0"/>
              <a:t>Note: Patient may require tetanus booster</a:t>
            </a:r>
          </a:p>
          <a:p>
            <a:pPr eaLnBrk="1" hangingPunct="1">
              <a:lnSpc>
                <a:spcPct val="80000"/>
              </a:lnSpc>
              <a:buNone/>
            </a:pPr>
            <a:r>
              <a:rPr lang="en-US" sz="2100" dirty="0" smtClean="0">
                <a:solidFill>
                  <a:srgbClr val="FF0000"/>
                </a:solidFill>
              </a:rPr>
              <a:t>5</a:t>
            </a:r>
            <a:r>
              <a:rPr lang="en-US" sz="2100" dirty="0" smtClean="0"/>
              <a:t>. Maintaining adequate neurovascular status</a:t>
            </a:r>
            <a:endParaRPr lang="en-US" sz="2100" b="1" dirty="0" smtClean="0"/>
          </a:p>
          <a:p>
            <a:pPr lvl="1" eaLnBrk="1" hangingPunct="1">
              <a:lnSpc>
                <a:spcPct val="80000"/>
              </a:lnSpc>
            </a:pPr>
            <a:r>
              <a:rPr lang="en-US" sz="2100" dirty="0" smtClean="0"/>
              <a:t>Assess circulation, sensation, and movement</a:t>
            </a:r>
          </a:p>
          <a:p>
            <a:pPr lvl="1" eaLnBrk="1" hangingPunct="1">
              <a:lnSpc>
                <a:spcPct val="80000"/>
              </a:lnSpc>
            </a:pPr>
            <a:r>
              <a:rPr lang="en-US" sz="2100" dirty="0" smtClean="0"/>
              <a:t>Five “P’s”</a:t>
            </a:r>
          </a:p>
          <a:p>
            <a:pPr lvl="1" eaLnBrk="1" hangingPunct="1">
              <a:lnSpc>
                <a:spcPct val="80000"/>
              </a:lnSpc>
            </a:pPr>
            <a:r>
              <a:rPr lang="en-US" sz="2100" dirty="0" smtClean="0"/>
              <a:t>Notify physician of signs of compromise at once</a:t>
            </a:r>
          </a:p>
          <a:p>
            <a:pPr lvl="1" eaLnBrk="1" hangingPunct="1">
              <a:lnSpc>
                <a:spcPct val="80000"/>
              </a:lnSpc>
            </a:pPr>
            <a:r>
              <a:rPr lang="en-US" sz="2100" dirty="0" smtClean="0"/>
              <a:t>Elevate extremity no higher than the heart</a:t>
            </a:r>
          </a:p>
          <a:p>
            <a:pPr lvl="1" eaLnBrk="1" hangingPunct="1">
              <a:lnSpc>
                <a:spcPct val="80000"/>
              </a:lnSpc>
            </a:pPr>
            <a:r>
              <a:rPr lang="en-US" sz="2100" dirty="0" smtClean="0"/>
              <a:t>Encourage movement of fingers or toes every hour</a:t>
            </a:r>
          </a:p>
        </p:txBody>
      </p:sp>
      <p:sp>
        <p:nvSpPr>
          <p:cNvPr id="19458" name="Rectangle 2"/>
          <p:cNvSpPr>
            <a:spLocks noGrp="1" noChangeArrowheads="1"/>
          </p:cNvSpPr>
          <p:nvPr>
            <p:ph type="title"/>
          </p:nvPr>
        </p:nvSpPr>
        <p:spPr>
          <a:xfrm>
            <a:off x="430213" y="714357"/>
            <a:ext cx="8524875" cy="798532"/>
          </a:xfrm>
        </p:spPr>
        <p:txBody>
          <a:bodyPr>
            <a:normAutofit/>
          </a:bodyPr>
          <a:lstStyle/>
          <a:p>
            <a:pPr eaLnBrk="1" hangingPunct="1"/>
            <a:r>
              <a:rPr lang="en-US" dirty="0" smtClean="0">
                <a:solidFill>
                  <a:srgbClr val="FF0000"/>
                </a:solidFill>
              </a:rPr>
              <a:t>Interventions</a:t>
            </a:r>
          </a:p>
        </p:txBody>
      </p:sp>
    </p:spTree>
    <p:extLst>
      <p:ext uri="{BB962C8B-B14F-4D97-AF65-F5344CB8AC3E}">
        <p14:creationId xmlns="" xmlns:p14="http://schemas.microsoft.com/office/powerpoint/2010/main" val="3101965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28596" y="1500174"/>
            <a:ext cx="8229600" cy="5072075"/>
          </a:xfrm>
        </p:spPr>
        <p:txBody>
          <a:bodyPr>
            <a:normAutofit/>
          </a:bodyPr>
          <a:lstStyle/>
          <a:p>
            <a:pPr eaLnBrk="1" hangingPunct="1">
              <a:lnSpc>
                <a:spcPct val="80000"/>
              </a:lnSpc>
            </a:pPr>
            <a:r>
              <a:rPr lang="en-US" sz="2400" dirty="0" smtClean="0"/>
              <a:t>Used to manage open fractures with soft tissue damage</a:t>
            </a:r>
          </a:p>
          <a:p>
            <a:pPr eaLnBrk="1" hangingPunct="1">
              <a:lnSpc>
                <a:spcPct val="80000"/>
              </a:lnSpc>
            </a:pPr>
            <a:r>
              <a:rPr lang="en-US" sz="2400" dirty="0" smtClean="0"/>
              <a:t>Provide support for complicated or comminuted fractures</a:t>
            </a:r>
          </a:p>
          <a:p>
            <a:pPr eaLnBrk="1" hangingPunct="1">
              <a:lnSpc>
                <a:spcPct val="80000"/>
              </a:lnSpc>
            </a:pPr>
            <a:r>
              <a:rPr lang="en-US" sz="2400" dirty="0" smtClean="0"/>
              <a:t>Patient requires reassurance due to appearance of device</a:t>
            </a:r>
          </a:p>
          <a:p>
            <a:pPr eaLnBrk="1" hangingPunct="1">
              <a:lnSpc>
                <a:spcPct val="80000"/>
              </a:lnSpc>
            </a:pPr>
            <a:r>
              <a:rPr lang="en-US" sz="2400" dirty="0" smtClean="0"/>
              <a:t>Discomfort is usually minimal and early mobility may be anticipated with these devices.</a:t>
            </a:r>
          </a:p>
          <a:p>
            <a:pPr eaLnBrk="1" hangingPunct="1">
              <a:lnSpc>
                <a:spcPct val="80000"/>
              </a:lnSpc>
            </a:pPr>
            <a:r>
              <a:rPr lang="en-US" sz="2400" dirty="0" smtClean="0"/>
              <a:t>Elevate to reduce edema</a:t>
            </a:r>
          </a:p>
          <a:p>
            <a:pPr eaLnBrk="1" hangingPunct="1">
              <a:lnSpc>
                <a:spcPct val="80000"/>
              </a:lnSpc>
            </a:pPr>
            <a:r>
              <a:rPr lang="en-US" sz="2400" dirty="0" smtClean="0"/>
              <a:t>Monitor for signs and symptoms of complications including infection</a:t>
            </a:r>
          </a:p>
          <a:p>
            <a:pPr eaLnBrk="1" hangingPunct="1">
              <a:lnSpc>
                <a:spcPct val="80000"/>
              </a:lnSpc>
            </a:pPr>
            <a:r>
              <a:rPr lang="en-US" sz="2400" dirty="0" smtClean="0">
                <a:solidFill>
                  <a:srgbClr val="FF0000"/>
                </a:solidFill>
              </a:rPr>
              <a:t>Pin care </a:t>
            </a:r>
          </a:p>
          <a:p>
            <a:pPr eaLnBrk="1" hangingPunct="1">
              <a:lnSpc>
                <a:spcPct val="80000"/>
              </a:lnSpc>
            </a:pPr>
            <a:r>
              <a:rPr lang="en-US" sz="2400" dirty="0" smtClean="0"/>
              <a:t>Patient teaching</a:t>
            </a:r>
          </a:p>
        </p:txBody>
      </p:sp>
      <p:sp>
        <p:nvSpPr>
          <p:cNvPr id="20482" name="Rectangle 2"/>
          <p:cNvSpPr>
            <a:spLocks noGrp="1" noChangeArrowheads="1"/>
          </p:cNvSpPr>
          <p:nvPr>
            <p:ph type="title"/>
          </p:nvPr>
        </p:nvSpPr>
        <p:spPr>
          <a:xfrm>
            <a:off x="430213" y="457201"/>
            <a:ext cx="8524875" cy="914399"/>
          </a:xfrm>
        </p:spPr>
        <p:txBody>
          <a:bodyPr>
            <a:normAutofit/>
          </a:bodyPr>
          <a:lstStyle/>
          <a:p>
            <a:pPr eaLnBrk="1" hangingPunct="1"/>
            <a:r>
              <a:rPr lang="en-US" dirty="0" smtClean="0"/>
              <a:t>External Fixation Devices</a:t>
            </a:r>
          </a:p>
        </p:txBody>
      </p:sp>
    </p:spTree>
    <p:extLst>
      <p:ext uri="{BB962C8B-B14F-4D97-AF65-F5344CB8AC3E}">
        <p14:creationId xmlns="" xmlns:p14="http://schemas.microsoft.com/office/powerpoint/2010/main" val="163113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0213" y="1247775"/>
            <a:ext cx="8524875" cy="384175"/>
          </a:xfrm>
        </p:spPr>
        <p:txBody>
          <a:bodyPr>
            <a:normAutofit fontScale="90000"/>
          </a:bodyPr>
          <a:lstStyle/>
          <a:p>
            <a:pPr eaLnBrk="1" hangingPunct="1"/>
            <a:r>
              <a:rPr lang="en-US" smtClean="0"/>
              <a:t>External Fixation Device</a:t>
            </a:r>
          </a:p>
        </p:txBody>
      </p:sp>
      <p:pic>
        <p:nvPicPr>
          <p:cNvPr id="21507" name="Picture 4" descr="E:\Suvarna\Connection\CD\Smeltzer IRDVD\Input\Images from VT\Image\jpg\jpg chap 37 to 72\figure_67-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92475" y="1752600"/>
            <a:ext cx="2555875" cy="4699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276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524000"/>
            <a:ext cx="8229600" cy="4602163"/>
          </a:xfrm>
        </p:spPr>
        <p:txBody>
          <a:bodyPr>
            <a:normAutofit/>
          </a:bodyPr>
          <a:lstStyle/>
          <a:p>
            <a:pPr eaLnBrk="1" hangingPunct="1"/>
            <a:r>
              <a:rPr lang="en-US" dirty="0" smtClean="0"/>
              <a:t>The application of pulling force to a part of the body</a:t>
            </a:r>
          </a:p>
          <a:p>
            <a:pPr eaLnBrk="1" hangingPunct="1"/>
            <a:r>
              <a:rPr lang="en-US" dirty="0" smtClean="0"/>
              <a:t>Purposes:</a:t>
            </a:r>
          </a:p>
          <a:p>
            <a:pPr marL="850392" lvl="1" indent="-457200" eaLnBrk="1" hangingPunct="1">
              <a:buFont typeface="+mj-lt"/>
              <a:buAutoNum type="arabicPeriod"/>
            </a:pPr>
            <a:r>
              <a:rPr lang="en-US" dirty="0" smtClean="0"/>
              <a:t>Reduce muscle spasms</a:t>
            </a:r>
          </a:p>
          <a:p>
            <a:pPr marL="850392" lvl="1" indent="-457200" eaLnBrk="1" hangingPunct="1">
              <a:buFont typeface="+mj-lt"/>
              <a:buAutoNum type="arabicPeriod"/>
            </a:pPr>
            <a:r>
              <a:rPr lang="en-US" dirty="0" smtClean="0"/>
              <a:t>Reduce, align, and immobilize fractures</a:t>
            </a:r>
          </a:p>
          <a:p>
            <a:pPr marL="850392" lvl="1" indent="-457200" eaLnBrk="1" hangingPunct="1">
              <a:buFont typeface="+mj-lt"/>
              <a:buAutoNum type="arabicPeriod"/>
            </a:pPr>
            <a:r>
              <a:rPr lang="en-US" dirty="0" smtClean="0"/>
              <a:t>Reduce deformity </a:t>
            </a:r>
          </a:p>
          <a:p>
            <a:pPr marL="850392" lvl="1" indent="-457200" eaLnBrk="1" hangingPunct="1">
              <a:buFont typeface="+mj-lt"/>
              <a:buAutoNum type="arabicPeriod"/>
            </a:pPr>
            <a:r>
              <a:rPr lang="en-US" dirty="0" smtClean="0"/>
              <a:t>Increase space between opposing forces</a:t>
            </a:r>
          </a:p>
          <a:p>
            <a:pPr eaLnBrk="1" hangingPunct="1"/>
            <a:r>
              <a:rPr lang="en-US" dirty="0" smtClean="0"/>
              <a:t>Used as a short-term intervention until other modalities are possible</a:t>
            </a:r>
          </a:p>
        </p:txBody>
      </p:sp>
      <p:sp>
        <p:nvSpPr>
          <p:cNvPr id="24578" name="Rectangle 2"/>
          <p:cNvSpPr>
            <a:spLocks noGrp="1" noChangeArrowheads="1"/>
          </p:cNvSpPr>
          <p:nvPr>
            <p:ph type="title"/>
          </p:nvPr>
        </p:nvSpPr>
        <p:spPr>
          <a:xfrm>
            <a:off x="430213" y="381001"/>
            <a:ext cx="8524875" cy="914399"/>
          </a:xfrm>
        </p:spPr>
        <p:txBody>
          <a:bodyPr>
            <a:normAutofit/>
          </a:bodyPr>
          <a:lstStyle/>
          <a:p>
            <a:pPr eaLnBrk="1" hangingPunct="1"/>
            <a:r>
              <a:rPr lang="en-US" dirty="0" smtClean="0"/>
              <a:t>Traction</a:t>
            </a:r>
          </a:p>
        </p:txBody>
      </p:sp>
    </p:spTree>
    <p:extLst>
      <p:ext uri="{BB962C8B-B14F-4D97-AF65-F5344CB8AC3E}">
        <p14:creationId xmlns="" xmlns:p14="http://schemas.microsoft.com/office/powerpoint/2010/main" val="386222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9562" y="609600"/>
            <a:ext cx="8524875" cy="2286001"/>
          </a:xfrm>
        </p:spPr>
        <p:txBody>
          <a:bodyPr>
            <a:noAutofit/>
          </a:bodyPr>
          <a:lstStyle/>
          <a:p>
            <a:pPr eaLnBrk="1" hangingPunct="1"/>
            <a:r>
              <a:rPr lang="en-US" sz="3200" dirty="0" smtClean="0"/>
              <a:t>All traction needs to be applied in two directions. The lines of pull are “vectors of force.” The result of the pulling force is between the two lines of the vectors of force.</a:t>
            </a:r>
            <a:br>
              <a:rPr lang="en-US" sz="3200" dirty="0" smtClean="0"/>
            </a:br>
            <a:endParaRPr lang="en-US" sz="3200" dirty="0" smtClean="0"/>
          </a:p>
        </p:txBody>
      </p:sp>
      <p:pic>
        <p:nvPicPr>
          <p:cNvPr id="25603" name="Picture 4" descr="E:\Suvarna\Connection\CD\Smeltzer IRDVD\Input\Images from VT\Image\jpg\jpg chap 37 to 72\figure_67-4.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0" y="3249613"/>
            <a:ext cx="4572000"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8233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43000"/>
            <a:ext cx="8229600" cy="4983163"/>
          </a:xfrm>
        </p:spPr>
        <p:txBody>
          <a:bodyPr>
            <a:normAutofit/>
          </a:bodyPr>
          <a:lstStyle/>
          <a:p>
            <a:pPr eaLnBrk="1" hangingPunct="1"/>
            <a:r>
              <a:rPr lang="en-US" dirty="0" smtClean="0"/>
              <a:t>A rigid, external immobilizing device </a:t>
            </a:r>
          </a:p>
          <a:p>
            <a:pPr eaLnBrk="1" hangingPunct="1"/>
            <a:r>
              <a:rPr lang="en-US" dirty="0" smtClean="0"/>
              <a:t>Uses</a:t>
            </a:r>
          </a:p>
          <a:p>
            <a:pPr marL="850392" lvl="1" indent="-457200" eaLnBrk="1" hangingPunct="1">
              <a:buFont typeface="+mj-lt"/>
              <a:buAutoNum type="arabicPeriod"/>
            </a:pPr>
            <a:r>
              <a:rPr lang="en-US" dirty="0" smtClean="0"/>
              <a:t>Immobilize a reduced fracture</a:t>
            </a:r>
          </a:p>
          <a:p>
            <a:pPr marL="850392" lvl="1" indent="-457200" eaLnBrk="1" hangingPunct="1">
              <a:buFont typeface="+mj-lt"/>
              <a:buAutoNum type="arabicPeriod"/>
            </a:pPr>
            <a:r>
              <a:rPr lang="en-US" dirty="0" smtClean="0"/>
              <a:t>Correct a deformity</a:t>
            </a:r>
          </a:p>
          <a:p>
            <a:pPr marL="850392" lvl="1" indent="-457200" eaLnBrk="1" hangingPunct="1">
              <a:buFont typeface="+mj-lt"/>
              <a:buAutoNum type="arabicPeriod"/>
            </a:pPr>
            <a:r>
              <a:rPr lang="en-US" dirty="0" smtClean="0"/>
              <a:t>Apply uniform pressure to soft tissues</a:t>
            </a:r>
          </a:p>
          <a:p>
            <a:pPr marL="850392" lvl="1" indent="-457200" eaLnBrk="1" hangingPunct="1">
              <a:buFont typeface="+mj-lt"/>
              <a:buAutoNum type="arabicPeriod"/>
            </a:pPr>
            <a:r>
              <a:rPr lang="en-US" dirty="0" smtClean="0"/>
              <a:t>Support to stabilize a joint</a:t>
            </a:r>
          </a:p>
          <a:p>
            <a:pPr marL="850392" lvl="1" indent="-457200" eaLnBrk="1" hangingPunct="1">
              <a:buNone/>
            </a:pPr>
            <a:endParaRPr lang="en-US" dirty="0" smtClean="0"/>
          </a:p>
          <a:p>
            <a:pPr eaLnBrk="1" hangingPunct="1"/>
            <a:r>
              <a:rPr lang="en-US" dirty="0" smtClean="0"/>
              <a:t>Materials—non plaster (fiberglass), plaster</a:t>
            </a:r>
          </a:p>
        </p:txBody>
      </p:sp>
      <p:sp>
        <p:nvSpPr>
          <p:cNvPr id="6146" name="Rectangle 2"/>
          <p:cNvSpPr>
            <a:spLocks noGrp="1" noChangeArrowheads="1"/>
          </p:cNvSpPr>
          <p:nvPr>
            <p:ph type="title"/>
          </p:nvPr>
        </p:nvSpPr>
        <p:spPr>
          <a:xfrm>
            <a:off x="430213" y="228601"/>
            <a:ext cx="8524875" cy="838199"/>
          </a:xfrm>
        </p:spPr>
        <p:txBody>
          <a:bodyPr>
            <a:normAutofit/>
          </a:bodyPr>
          <a:lstStyle/>
          <a:p>
            <a:pPr eaLnBrk="1" hangingPunct="1"/>
            <a:r>
              <a:rPr lang="en-US" dirty="0" smtClean="0"/>
              <a:t>Cast</a:t>
            </a:r>
          </a:p>
        </p:txBody>
      </p:sp>
    </p:spTree>
    <p:extLst>
      <p:ext uri="{BB962C8B-B14F-4D97-AF65-F5344CB8AC3E}">
        <p14:creationId xmlns="" xmlns:p14="http://schemas.microsoft.com/office/powerpoint/2010/main" val="71305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30200" y="1662113"/>
            <a:ext cx="8613775" cy="4244975"/>
          </a:xfrm>
        </p:spPr>
        <p:txBody>
          <a:bodyPr/>
          <a:lstStyle/>
          <a:p>
            <a:pPr eaLnBrk="1" hangingPunct="1"/>
            <a:r>
              <a:rPr lang="en-US" sz="2000" dirty="0" smtClean="0"/>
              <a:t>Whenever traction of applied a counterforce must be applied.  Frequently the patient’s body weight and positioning in bed supply the counterforce.</a:t>
            </a:r>
          </a:p>
          <a:p>
            <a:pPr eaLnBrk="1" hangingPunct="1"/>
            <a:r>
              <a:rPr lang="en-US" sz="2000" dirty="0" smtClean="0"/>
              <a:t>Traction must be continuous to reduce and immobilize fractures.</a:t>
            </a:r>
          </a:p>
          <a:p>
            <a:pPr eaLnBrk="1" hangingPunct="1"/>
            <a:r>
              <a:rPr lang="en-US" sz="2000" dirty="0" smtClean="0"/>
              <a:t>Skeletal traction is never interrupted.</a:t>
            </a:r>
          </a:p>
          <a:p>
            <a:pPr eaLnBrk="1" hangingPunct="1"/>
            <a:r>
              <a:rPr lang="en-US" sz="2000" dirty="0" smtClean="0"/>
              <a:t>Weights are not removed unless intermittent traction is prescribed.</a:t>
            </a:r>
          </a:p>
          <a:p>
            <a:pPr eaLnBrk="1" hangingPunct="1"/>
            <a:r>
              <a:rPr lang="en-US" sz="2000" dirty="0" smtClean="0"/>
              <a:t>Ropes must be unobstructed and weights must hang freely.</a:t>
            </a:r>
          </a:p>
          <a:p>
            <a:r>
              <a:rPr lang="en-US" sz="2000" dirty="0" smtClean="0"/>
              <a:t>the foot must not touch the footplate of the bed. </a:t>
            </a:r>
          </a:p>
        </p:txBody>
      </p:sp>
      <p:sp>
        <p:nvSpPr>
          <p:cNvPr id="26626" name="Rectangle 2"/>
          <p:cNvSpPr>
            <a:spLocks noGrp="1" noChangeArrowheads="1"/>
          </p:cNvSpPr>
          <p:nvPr>
            <p:ph type="title"/>
          </p:nvPr>
        </p:nvSpPr>
        <p:spPr>
          <a:xfrm>
            <a:off x="430213" y="1177925"/>
            <a:ext cx="8524875" cy="384175"/>
          </a:xfrm>
        </p:spPr>
        <p:txBody>
          <a:bodyPr>
            <a:normAutofit fontScale="90000"/>
          </a:bodyPr>
          <a:lstStyle/>
          <a:p>
            <a:pPr eaLnBrk="1" hangingPunct="1"/>
            <a:r>
              <a:rPr lang="en-US" smtClean="0"/>
              <a:t>Principles of Effective Traction</a:t>
            </a:r>
          </a:p>
        </p:txBody>
      </p:sp>
    </p:spTree>
    <p:extLst>
      <p:ext uri="{BB962C8B-B14F-4D97-AF65-F5344CB8AC3E}">
        <p14:creationId xmlns="" xmlns:p14="http://schemas.microsoft.com/office/powerpoint/2010/main" val="29529214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524000"/>
            <a:ext cx="8229600" cy="4602163"/>
          </a:xfrm>
        </p:spPr>
        <p:txBody>
          <a:bodyPr/>
          <a:lstStyle/>
          <a:p>
            <a:pPr eaLnBrk="1" hangingPunct="1"/>
            <a:r>
              <a:rPr lang="en-US" dirty="0" smtClean="0"/>
              <a:t>Skin traction</a:t>
            </a:r>
          </a:p>
          <a:p>
            <a:pPr lvl="1" eaLnBrk="1" hangingPunct="1"/>
            <a:r>
              <a:rPr lang="en-US" dirty="0" smtClean="0"/>
              <a:t>Buck’s extension traction</a:t>
            </a:r>
          </a:p>
          <a:p>
            <a:pPr lvl="1" eaLnBrk="1" hangingPunct="1"/>
            <a:r>
              <a:rPr lang="en-US" dirty="0" smtClean="0"/>
              <a:t>Cervical head halter</a:t>
            </a:r>
          </a:p>
          <a:p>
            <a:pPr lvl="1" eaLnBrk="1" hangingPunct="1"/>
            <a:r>
              <a:rPr lang="en-US" dirty="0" smtClean="0"/>
              <a:t>Pelvic traction</a:t>
            </a:r>
          </a:p>
          <a:p>
            <a:pPr eaLnBrk="1" hangingPunct="1"/>
            <a:r>
              <a:rPr lang="en-US" dirty="0" smtClean="0"/>
              <a:t>Skeletal traction</a:t>
            </a:r>
          </a:p>
          <a:p>
            <a:pPr eaLnBrk="1" hangingPunct="1"/>
            <a:endParaRPr lang="en-US" dirty="0" smtClean="0"/>
          </a:p>
        </p:txBody>
      </p:sp>
      <p:sp>
        <p:nvSpPr>
          <p:cNvPr id="27650" name="Rectangle 2"/>
          <p:cNvSpPr>
            <a:spLocks noGrp="1" noChangeArrowheads="1"/>
          </p:cNvSpPr>
          <p:nvPr>
            <p:ph type="title"/>
          </p:nvPr>
        </p:nvSpPr>
        <p:spPr>
          <a:xfrm>
            <a:off x="430213" y="533401"/>
            <a:ext cx="8524875" cy="838199"/>
          </a:xfrm>
        </p:spPr>
        <p:txBody>
          <a:bodyPr>
            <a:normAutofit/>
          </a:bodyPr>
          <a:lstStyle/>
          <a:p>
            <a:pPr eaLnBrk="1" hangingPunct="1"/>
            <a:r>
              <a:rPr lang="en-US" dirty="0" smtClean="0"/>
              <a:t>Types of Traction</a:t>
            </a:r>
          </a:p>
        </p:txBody>
      </p:sp>
    </p:spTree>
    <p:extLst>
      <p:ext uri="{BB962C8B-B14F-4D97-AF65-F5344CB8AC3E}">
        <p14:creationId xmlns="" xmlns:p14="http://schemas.microsoft.com/office/powerpoint/2010/main" val="2644399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700213"/>
            <a:ext cx="8229600" cy="4425950"/>
          </a:xfrm>
        </p:spPr>
        <p:txBody>
          <a:bodyPr/>
          <a:lstStyle/>
          <a:p>
            <a:pPr marL="812800" indent="-812800" algn="l" rtl="0">
              <a:lnSpc>
                <a:spcPct val="90000"/>
              </a:lnSpc>
              <a:buFont typeface="Wingdings" pitchFamily="2" charset="2"/>
              <a:buNone/>
            </a:pPr>
            <a:r>
              <a:rPr lang="en-US" sz="2100" dirty="0"/>
              <a:t>I.  </a:t>
            </a:r>
            <a:r>
              <a:rPr lang="en-US" sz="2800" b="1" dirty="0">
                <a:solidFill>
                  <a:schemeClr val="accent2"/>
                </a:solidFill>
              </a:rPr>
              <a:t>Skin traction:</a:t>
            </a:r>
            <a:r>
              <a:rPr lang="en-US" sz="2100" dirty="0"/>
              <a:t> is used to control muscle spasm and to immobilize an area before surgery. No more than 2-3.5 kg of traction should be used, pelvic traction 4.5 to 9 kg depending on the patient weight</a:t>
            </a:r>
          </a:p>
          <a:p>
            <a:pPr marL="812800" indent="-812800" algn="l" rtl="0">
              <a:lnSpc>
                <a:spcPct val="90000"/>
              </a:lnSpc>
              <a:buFont typeface="Wingdings" pitchFamily="2" charset="2"/>
              <a:buNone/>
            </a:pPr>
            <a:endParaRPr lang="en-US" sz="2100" dirty="0"/>
          </a:p>
          <a:p>
            <a:pPr marL="812800" indent="-812800" algn="l" rtl="0">
              <a:lnSpc>
                <a:spcPct val="90000"/>
              </a:lnSpc>
            </a:pPr>
            <a:r>
              <a:rPr lang="en-US" sz="2100" dirty="0"/>
              <a:t> </a:t>
            </a:r>
            <a:r>
              <a:rPr lang="en-US" sz="2400" b="1" dirty="0"/>
              <a:t>Complications:</a:t>
            </a:r>
          </a:p>
          <a:p>
            <a:pPr marL="812800" indent="-812800" algn="l" rtl="0">
              <a:lnSpc>
                <a:spcPct val="90000"/>
              </a:lnSpc>
            </a:pPr>
            <a:r>
              <a:rPr lang="en-US" sz="2100" dirty="0"/>
              <a:t>Skin breakdown, nerve pressure (drop foot), and circulatory impairment ( DVT)</a:t>
            </a:r>
          </a:p>
          <a:p>
            <a:pPr marL="812800" indent="-812800" algn="l" rtl="0">
              <a:lnSpc>
                <a:spcPct val="90000"/>
              </a:lnSpc>
            </a:pPr>
            <a:r>
              <a:rPr lang="en-US" sz="2400" b="1" dirty="0">
                <a:solidFill>
                  <a:schemeClr val="accent2"/>
                </a:solidFill>
              </a:rPr>
              <a:t>Nursing interventions:</a:t>
            </a:r>
          </a:p>
          <a:p>
            <a:pPr marL="812800" indent="-812800" algn="l" rtl="0">
              <a:lnSpc>
                <a:spcPct val="90000"/>
              </a:lnSpc>
              <a:buFontTx/>
              <a:buAutoNum type="arabicPeriod"/>
            </a:pPr>
            <a:r>
              <a:rPr lang="en-US" sz="2100" dirty="0"/>
              <a:t>Ensuring effective traction</a:t>
            </a:r>
          </a:p>
          <a:p>
            <a:pPr marL="812800" indent="-812800" algn="l" rtl="0">
              <a:lnSpc>
                <a:spcPct val="90000"/>
              </a:lnSpc>
              <a:buFontTx/>
              <a:buAutoNum type="arabicPeriod"/>
            </a:pPr>
            <a:r>
              <a:rPr lang="en-US" sz="2100" dirty="0"/>
              <a:t>Monitor and managing potential complications</a:t>
            </a:r>
          </a:p>
          <a:p>
            <a:pPr marL="812800" indent="-812800" algn="l" rtl="0">
              <a:lnSpc>
                <a:spcPct val="90000"/>
              </a:lnSpc>
              <a:buFontTx/>
              <a:buNone/>
            </a:pPr>
            <a:endParaRPr lang="en-US" sz="2100" dirty="0"/>
          </a:p>
        </p:txBody>
      </p:sp>
      <p:sp>
        <p:nvSpPr>
          <p:cNvPr id="8194" name="Rectangle 2"/>
          <p:cNvSpPr>
            <a:spLocks noGrp="1" noChangeArrowheads="1"/>
          </p:cNvSpPr>
          <p:nvPr>
            <p:ph type="title"/>
          </p:nvPr>
        </p:nvSpPr>
        <p:spPr>
          <a:xfrm>
            <a:off x="574675" y="304800"/>
            <a:ext cx="8001000" cy="904875"/>
          </a:xfrm>
        </p:spPr>
        <p:txBody>
          <a:bodyPr/>
          <a:lstStyle/>
          <a:p>
            <a:pPr rtl="0"/>
            <a:r>
              <a:rPr lang="en-US" sz="3200" b="1">
                <a:solidFill>
                  <a:schemeClr val="accent2"/>
                </a:solidFill>
              </a:rPr>
              <a:t>Types of tractions:</a:t>
            </a:r>
          </a:p>
        </p:txBody>
      </p:sp>
    </p:spTree>
    <p:extLst>
      <p:ext uri="{BB962C8B-B14F-4D97-AF65-F5344CB8AC3E}">
        <p14:creationId xmlns="" xmlns:p14="http://schemas.microsoft.com/office/powerpoint/2010/main" val="276459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0213" y="1336675"/>
            <a:ext cx="8524875" cy="384175"/>
          </a:xfrm>
        </p:spPr>
        <p:txBody>
          <a:bodyPr>
            <a:normAutofit fontScale="90000"/>
          </a:bodyPr>
          <a:lstStyle/>
          <a:p>
            <a:pPr eaLnBrk="1" hangingPunct="1"/>
            <a:r>
              <a:rPr lang="en-US" smtClean="0"/>
              <a:t>Buck’s Extension Traction</a:t>
            </a:r>
          </a:p>
        </p:txBody>
      </p:sp>
      <p:pic>
        <p:nvPicPr>
          <p:cNvPr id="30723" name="Picture 4" descr="E:\Suvarna\Connection\CD\Smeltzer IRDVD\Input\Images from VT\Image\jpg\jpg chap 37 to 72\figure_67-5.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931988" y="2005013"/>
            <a:ext cx="5278437" cy="439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90796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algn="l" rtl="0">
              <a:buFontTx/>
              <a:buNone/>
            </a:pPr>
            <a:r>
              <a:rPr lang="en-US" sz="2600" dirty="0"/>
              <a:t>II. </a:t>
            </a:r>
            <a:r>
              <a:rPr lang="en-US" sz="2800" b="1" dirty="0">
                <a:solidFill>
                  <a:schemeClr val="accent2"/>
                </a:solidFill>
              </a:rPr>
              <a:t>Skeletal traction:</a:t>
            </a:r>
            <a:r>
              <a:rPr lang="en-US" sz="2600" dirty="0"/>
              <a:t> applied directly to the bone by using metal pin or wires. Most frequently used to treat fracture of long bones and the cervical spine. Is a surgical procedure. Skeletal traction uses 7-12 kg, as the muscle relax the traction weight is reduced to prevent fracture dislocation and to promote healing</a:t>
            </a:r>
          </a:p>
          <a:p>
            <a:pPr algn="l" rtl="0"/>
            <a:r>
              <a:rPr lang="en-US" sz="2600" dirty="0"/>
              <a:t>After removing the traction cast or splint are then used to support the healing bone.</a:t>
            </a:r>
          </a:p>
        </p:txBody>
      </p:sp>
      <p:sp>
        <p:nvSpPr>
          <p:cNvPr id="46082" name="Rectangle 2"/>
          <p:cNvSpPr>
            <a:spLocks noGrp="1" noChangeArrowheads="1"/>
          </p:cNvSpPr>
          <p:nvPr>
            <p:ph type="title"/>
          </p:nvPr>
        </p:nvSpPr>
        <p:spPr/>
        <p:txBody>
          <a:bodyPr/>
          <a:lstStyle/>
          <a:p>
            <a:r>
              <a:rPr lang="en-US" sz="3600" b="1">
                <a:solidFill>
                  <a:schemeClr val="accent2"/>
                </a:solidFill>
              </a:rPr>
              <a:t>Types of tractions (cont</a:t>
            </a:r>
            <a:r>
              <a:rPr lang="en-US" sz="3600" b="1">
                <a:solidFill>
                  <a:schemeClr val="accent2"/>
                </a:solidFill>
                <a:latin typeface="Arial"/>
              </a:rPr>
              <a:t>…</a:t>
            </a:r>
            <a:r>
              <a:rPr lang="en-US" sz="3600" b="1">
                <a:solidFill>
                  <a:schemeClr val="accent2"/>
                </a:solidFill>
              </a:rPr>
              <a:t>):</a:t>
            </a:r>
          </a:p>
        </p:txBody>
      </p:sp>
    </p:spTree>
    <p:extLst>
      <p:ext uri="{BB962C8B-B14F-4D97-AF65-F5344CB8AC3E}">
        <p14:creationId xmlns="" xmlns:p14="http://schemas.microsoft.com/office/powerpoint/2010/main" val="1774837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Balanced Skeletal Traction with Thomas Leg Splint</a:t>
            </a:r>
          </a:p>
        </p:txBody>
      </p:sp>
      <p:pic>
        <p:nvPicPr>
          <p:cNvPr id="31747" name="Picture 4" descr="E:\Suvarna\Connection\CD\Smeltzer IRDVD\Input\Images from VT\Image\jpg\jpg chap 37 to 72\figure_67-6.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19200" y="2355871"/>
            <a:ext cx="6705600" cy="407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355377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42844" y="1481328"/>
            <a:ext cx="8715436" cy="4805192"/>
          </a:xfrm>
        </p:spPr>
        <p:txBody>
          <a:bodyPr>
            <a:normAutofit/>
          </a:bodyPr>
          <a:lstStyle/>
          <a:p>
            <a:pPr marL="624078" indent="-514350" eaLnBrk="1" hangingPunct="1">
              <a:lnSpc>
                <a:spcPct val="80000"/>
              </a:lnSpc>
              <a:buAutoNum type="arabicPeriod"/>
            </a:pPr>
            <a:r>
              <a:rPr lang="en-US" dirty="0" smtClean="0"/>
              <a:t>Proper application and maintenance of traction </a:t>
            </a:r>
          </a:p>
          <a:p>
            <a:pPr marL="624078" indent="-514350">
              <a:lnSpc>
                <a:spcPct val="90000"/>
              </a:lnSpc>
              <a:buFont typeface="Wingdings 3"/>
              <a:buAutoNum type="arabicPeriod"/>
            </a:pPr>
            <a:endParaRPr lang="ar-IQ" dirty="0" smtClean="0"/>
          </a:p>
          <a:p>
            <a:pPr marL="624078" indent="-514350">
              <a:lnSpc>
                <a:spcPct val="90000"/>
              </a:lnSpc>
              <a:buFont typeface="Wingdings 3"/>
              <a:buAutoNum type="arabicPeriod"/>
            </a:pPr>
            <a:r>
              <a:rPr lang="en-US" dirty="0" smtClean="0"/>
              <a:t>Maintaining Positioning</a:t>
            </a:r>
            <a:br>
              <a:rPr lang="en-US" dirty="0" smtClean="0"/>
            </a:br>
            <a:endParaRPr lang="en-US" dirty="0" smtClean="0"/>
          </a:p>
          <a:p>
            <a:pPr eaLnBrk="1" hangingPunct="1">
              <a:lnSpc>
                <a:spcPct val="80000"/>
              </a:lnSpc>
              <a:buNone/>
            </a:pPr>
            <a:r>
              <a:rPr lang="en-US" dirty="0" smtClean="0"/>
              <a:t>3 .Monitor for complications of skin breakdown, </a:t>
            </a:r>
          </a:p>
          <a:p>
            <a:pPr lvl="1" eaLnBrk="1" hangingPunct="1">
              <a:lnSpc>
                <a:spcPct val="80000"/>
              </a:lnSpc>
            </a:pPr>
            <a:r>
              <a:rPr lang="en-US" dirty="0" smtClean="0"/>
              <a:t>Inspect skin at least three times a day</a:t>
            </a:r>
          </a:p>
          <a:p>
            <a:pPr lvl="1" eaLnBrk="1" hangingPunct="1">
              <a:lnSpc>
                <a:spcPct val="80000"/>
              </a:lnSpc>
            </a:pPr>
            <a:r>
              <a:rPr lang="en-US" dirty="0" smtClean="0"/>
              <a:t>Palpate traction tapes to assess for tenderness</a:t>
            </a:r>
          </a:p>
          <a:p>
            <a:pPr lvl="1" eaLnBrk="1" hangingPunct="1">
              <a:lnSpc>
                <a:spcPct val="80000"/>
              </a:lnSpc>
            </a:pPr>
            <a:r>
              <a:rPr lang="en-US" dirty="0" smtClean="0"/>
              <a:t>Assess sensation and movement</a:t>
            </a:r>
          </a:p>
        </p:txBody>
      </p:sp>
      <p:sp>
        <p:nvSpPr>
          <p:cNvPr id="32770" name="Rectangle 2"/>
          <p:cNvSpPr>
            <a:spLocks noGrp="1" noChangeArrowheads="1"/>
          </p:cNvSpPr>
          <p:nvPr>
            <p:ph type="title"/>
          </p:nvPr>
        </p:nvSpPr>
        <p:spPr>
          <a:xfrm>
            <a:off x="430213" y="533400"/>
            <a:ext cx="8524875" cy="990600"/>
          </a:xfrm>
        </p:spPr>
        <p:txBody>
          <a:bodyPr>
            <a:noAutofit/>
          </a:bodyPr>
          <a:lstStyle/>
          <a:p>
            <a:pPr eaLnBrk="1" hangingPunct="1"/>
            <a:r>
              <a:rPr lang="en-US" sz="3600" dirty="0" smtClean="0"/>
              <a:t>Nursing intervention of the Patient in Traction</a:t>
            </a:r>
          </a:p>
        </p:txBody>
      </p:sp>
    </p:spTree>
    <p:extLst>
      <p:ext uri="{BB962C8B-B14F-4D97-AF65-F5344CB8AC3E}">
        <p14:creationId xmlns="" xmlns:p14="http://schemas.microsoft.com/office/powerpoint/2010/main" val="210734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14282" y="1643050"/>
            <a:ext cx="8472518" cy="5643602"/>
          </a:xfrm>
        </p:spPr>
        <p:txBody>
          <a:bodyPr>
            <a:normAutofit fontScale="77500" lnSpcReduction="20000"/>
          </a:bodyPr>
          <a:lstStyle/>
          <a:p>
            <a:pPr lvl="1">
              <a:lnSpc>
                <a:spcPct val="80000"/>
              </a:lnSpc>
              <a:buNone/>
            </a:pPr>
            <a:r>
              <a:rPr lang="en-US" sz="2700" b="1" dirty="0" smtClean="0"/>
              <a:t>4.Monitoring Neurovascular Status</a:t>
            </a:r>
          </a:p>
          <a:p>
            <a:pPr lvl="1">
              <a:lnSpc>
                <a:spcPct val="80000"/>
              </a:lnSpc>
              <a:buNone/>
            </a:pPr>
            <a:r>
              <a:rPr lang="en-US" dirty="0" smtClean="0"/>
              <a:t/>
            </a:r>
            <a:br>
              <a:rPr lang="en-US" dirty="0" smtClean="0"/>
            </a:br>
            <a:r>
              <a:rPr lang="en-US" dirty="0" smtClean="0"/>
              <a:t>Assess pulses color capillary refill, and temperature of  fingers or toes</a:t>
            </a:r>
          </a:p>
          <a:p>
            <a:pPr lvl="1">
              <a:lnSpc>
                <a:spcPct val="80000"/>
              </a:lnSpc>
            </a:pPr>
            <a:r>
              <a:rPr lang="en-US" dirty="0" smtClean="0"/>
              <a:t>Assess for indicators of DVT</a:t>
            </a:r>
          </a:p>
          <a:p>
            <a:pPr lvl="1">
              <a:lnSpc>
                <a:spcPct val="80000"/>
              </a:lnSpc>
            </a:pPr>
            <a:r>
              <a:rPr lang="en-US" dirty="0" smtClean="0"/>
              <a:t>Assess for indicators of infection</a:t>
            </a:r>
          </a:p>
          <a:p>
            <a:pPr>
              <a:lnSpc>
                <a:spcPct val="80000"/>
              </a:lnSpc>
              <a:buNone/>
            </a:pPr>
            <a:endParaRPr lang="en-US" b="1" dirty="0" smtClean="0"/>
          </a:p>
          <a:p>
            <a:pPr>
              <a:lnSpc>
                <a:spcPct val="80000"/>
              </a:lnSpc>
            </a:pPr>
            <a:r>
              <a:rPr lang="en-US" b="1" dirty="0" smtClean="0"/>
              <a:t>5.Providing Pin Site Care</a:t>
            </a:r>
          </a:p>
          <a:p>
            <a:pPr>
              <a:lnSpc>
                <a:spcPct val="80000"/>
              </a:lnSpc>
              <a:buNone/>
            </a:pPr>
            <a:r>
              <a:rPr lang="en-US" dirty="0" smtClean="0"/>
              <a:t>   The goal is to avoid infection and development of </a:t>
            </a:r>
            <a:r>
              <a:rPr lang="en-US" dirty="0" err="1" smtClean="0"/>
              <a:t>osteomyelitis</a:t>
            </a:r>
            <a:r>
              <a:rPr lang="en-US" dirty="0" smtClean="0"/>
              <a:t> </a:t>
            </a:r>
          </a:p>
          <a:p>
            <a:pPr>
              <a:lnSpc>
                <a:spcPct val="80000"/>
              </a:lnSpc>
              <a:buNone/>
            </a:pPr>
            <a:endParaRPr lang="en-US" dirty="0" smtClean="0"/>
          </a:p>
          <a:p>
            <a:pPr>
              <a:lnSpc>
                <a:spcPct val="80000"/>
              </a:lnSpc>
              <a:buNone/>
            </a:pPr>
            <a:endParaRPr lang="en-US" dirty="0" smtClean="0"/>
          </a:p>
          <a:p>
            <a:pPr marL="624078" indent="-514350">
              <a:lnSpc>
                <a:spcPct val="80000"/>
              </a:lnSpc>
              <a:buFont typeface="+mj-lt"/>
              <a:buAutoNum type="arabicPeriod"/>
            </a:pPr>
            <a:r>
              <a:rPr lang="en-US" dirty="0" smtClean="0"/>
              <a:t>   first 48 hours after insertion, the site is covered with a sterile absorbent nonstick dressing and a rolled gauze.</a:t>
            </a:r>
          </a:p>
          <a:p>
            <a:pPr marL="624078" indent="-514350">
              <a:lnSpc>
                <a:spcPct val="80000"/>
              </a:lnSpc>
              <a:buFont typeface="+mj-lt"/>
              <a:buAutoNum type="arabicPeriod"/>
            </a:pPr>
            <a:endParaRPr lang="en-US" dirty="0" smtClean="0"/>
          </a:p>
          <a:p>
            <a:pPr marL="624078" indent="-514350">
              <a:lnSpc>
                <a:spcPct val="80000"/>
              </a:lnSpc>
              <a:buFont typeface="+mj-lt"/>
              <a:buAutoNum type="arabicPeriod"/>
            </a:pPr>
            <a:r>
              <a:rPr lang="en-US" dirty="0" smtClean="0"/>
              <a:t>After the first 48 to 72 hours following skeletal pin placement, pin</a:t>
            </a:r>
            <a:r>
              <a:rPr lang="ar-IQ" dirty="0" smtClean="0"/>
              <a:t> </a:t>
            </a:r>
            <a:r>
              <a:rPr lang="en-US" dirty="0" smtClean="0"/>
              <a:t>site care should be performed daily or weekly.</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8914" name="Rectangle 2"/>
          <p:cNvSpPr>
            <a:spLocks noGrp="1" noChangeArrowheads="1"/>
          </p:cNvSpPr>
          <p:nvPr>
            <p:ph type="title"/>
          </p:nvPr>
        </p:nvSpPr>
        <p:spPr>
          <a:xfrm>
            <a:off x="430213" y="457201"/>
            <a:ext cx="8524875" cy="990599"/>
          </a:xfrm>
        </p:spPr>
        <p:txBody>
          <a:bodyPr>
            <a:normAutofit/>
          </a:bodyPr>
          <a:lstStyle/>
          <a:p>
            <a:pPr eaLnBrk="1" hangingPunct="1"/>
            <a:r>
              <a:rPr lang="en-US" dirty="0" smtClean="0"/>
              <a:t>Interventions</a:t>
            </a:r>
          </a:p>
        </p:txBody>
      </p:sp>
    </p:spTree>
    <p:extLst>
      <p:ext uri="{BB962C8B-B14F-4D97-AF65-F5344CB8AC3E}">
        <p14:creationId xmlns="" xmlns:p14="http://schemas.microsoft.com/office/powerpoint/2010/main" val="42663224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57158" y="1357298"/>
            <a:ext cx="8229600" cy="5214974"/>
          </a:xfrm>
        </p:spPr>
        <p:txBody>
          <a:bodyPr>
            <a:normAutofit fontScale="92500"/>
          </a:bodyPr>
          <a:lstStyle/>
          <a:p>
            <a:pPr>
              <a:lnSpc>
                <a:spcPct val="80000"/>
              </a:lnSpc>
              <a:buNone/>
            </a:pPr>
            <a:endParaRPr lang="en-US" b="1" dirty="0" smtClean="0">
              <a:latin typeface="Times New Roman" pitchFamily="18" charset="0"/>
              <a:cs typeface="Times New Roman" pitchFamily="18" charset="0"/>
            </a:endParaRPr>
          </a:p>
          <a:p>
            <a:pPr>
              <a:lnSpc>
                <a:spcPct val="80000"/>
              </a:lnSpc>
              <a:buNone/>
            </a:pPr>
            <a:r>
              <a:rPr lang="en-US" sz="2200" dirty="0" smtClean="0">
                <a:latin typeface="Times New Roman" pitchFamily="18" charset="0"/>
                <a:cs typeface="Times New Roman" pitchFamily="18" charset="0"/>
              </a:rPr>
              <a:t>3. </a:t>
            </a:r>
            <a:r>
              <a:rPr lang="en-US" sz="2200" dirty="0" err="1" smtClean="0">
                <a:latin typeface="Times New Roman" pitchFamily="18" charset="0"/>
                <a:cs typeface="Times New Roman" pitchFamily="18" charset="0"/>
              </a:rPr>
              <a:t>Chlorhexidine</a:t>
            </a:r>
            <a:r>
              <a:rPr lang="en-US" sz="2200" dirty="0" smtClean="0">
                <a:latin typeface="Times New Roman" pitchFamily="18" charset="0"/>
                <a:cs typeface="Times New Roman" pitchFamily="18" charset="0"/>
              </a:rPr>
              <a:t> 2 mg/</a:t>
            </a:r>
            <a:r>
              <a:rPr lang="en-US" sz="2200" dirty="0" err="1" smtClean="0">
                <a:latin typeface="Times New Roman" pitchFamily="18" charset="0"/>
                <a:cs typeface="Times New Roman" pitchFamily="18" charset="0"/>
              </a:rPr>
              <a:t>mL</a:t>
            </a:r>
            <a:r>
              <a:rPr lang="en-US" sz="2200" dirty="0" smtClean="0">
                <a:latin typeface="Times New Roman" pitchFamily="18" charset="0"/>
                <a:cs typeface="Times New Roman" pitchFamily="18" charset="0"/>
              </a:rPr>
              <a:t> solution is the most effective cleansing solution.</a:t>
            </a:r>
            <a:br>
              <a:rPr lang="en-US" sz="2200" dirty="0" smtClean="0">
                <a:latin typeface="Times New Roman" pitchFamily="18" charset="0"/>
                <a:cs typeface="Times New Roman" pitchFamily="18" charset="0"/>
              </a:rPr>
            </a:br>
            <a:endParaRPr lang="en-US" sz="2200" dirty="0" smtClean="0">
              <a:latin typeface="Times New Roman" pitchFamily="18" charset="0"/>
              <a:cs typeface="Times New Roman" pitchFamily="18" charset="0"/>
            </a:endParaRPr>
          </a:p>
          <a:p>
            <a:pPr>
              <a:lnSpc>
                <a:spcPct val="80000"/>
              </a:lnSpc>
              <a:buNone/>
            </a:pPr>
            <a:r>
              <a:rPr lang="en-US" sz="2200" dirty="0" smtClean="0">
                <a:latin typeface="Times New Roman" pitchFamily="18" charset="0"/>
                <a:cs typeface="Times New Roman" pitchFamily="18" charset="0"/>
              </a:rPr>
              <a:t>4. Strict </a:t>
            </a:r>
            <a:r>
              <a:rPr lang="en-US" sz="2200" dirty="0" err="1" smtClean="0">
                <a:latin typeface="Times New Roman" pitchFamily="18" charset="0"/>
                <a:cs typeface="Times New Roman" pitchFamily="18" charset="0"/>
              </a:rPr>
              <a:t>handwashing</a:t>
            </a:r>
            <a:r>
              <a:rPr lang="en-US" sz="2200" dirty="0" smtClean="0">
                <a:latin typeface="Times New Roman" pitchFamily="18" charset="0"/>
                <a:cs typeface="Times New Roman" pitchFamily="18" charset="0"/>
              </a:rPr>
              <a:t> before and after skeletal pin site care should always take place.</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endParaRPr lang="en-US" sz="2200" b="1" dirty="0" smtClean="0">
              <a:latin typeface="Times New Roman" pitchFamily="18" charset="0"/>
              <a:cs typeface="Times New Roman" pitchFamily="18" charset="0"/>
            </a:endParaRPr>
          </a:p>
          <a:p>
            <a:pPr>
              <a:lnSpc>
                <a:spcPct val="80000"/>
              </a:lnSpc>
              <a:buNone/>
            </a:pPr>
            <a:r>
              <a:rPr lang="en-US" sz="2200" dirty="0" smtClean="0">
                <a:latin typeface="Times New Roman" pitchFamily="18" charset="0"/>
                <a:cs typeface="Times New Roman" pitchFamily="18" charset="0"/>
              </a:rPr>
              <a:t>    The nurse must inspect the pin sites every 8 hours for reaction</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prophylactic broad-spectrum IV antibiotics may be given for 24 to 48 hours </a:t>
            </a:r>
            <a:r>
              <a:rPr lang="en-US" sz="2200" dirty="0" err="1" smtClean="0">
                <a:latin typeface="Times New Roman" pitchFamily="18" charset="0"/>
                <a:cs typeface="Times New Roman" pitchFamily="18" charset="0"/>
              </a:rPr>
              <a:t>postinsertion</a:t>
            </a:r>
            <a:r>
              <a:rPr lang="en-US" sz="2200" dirty="0" smtClean="0">
                <a:latin typeface="Times New Roman" pitchFamily="18" charset="0"/>
                <a:cs typeface="Times New Roman" pitchFamily="18" charset="0"/>
              </a:rPr>
              <a:t> to prevent infection;</a:t>
            </a:r>
            <a:endParaRPr lang="en-US" sz="2200" b="1" dirty="0" smtClean="0">
              <a:latin typeface="Times New Roman" pitchFamily="18" charset="0"/>
              <a:cs typeface="Times New Roman" pitchFamily="18" charset="0"/>
            </a:endParaRPr>
          </a:p>
          <a:p>
            <a:pPr>
              <a:lnSpc>
                <a:spcPct val="80000"/>
              </a:lnSpc>
              <a:buNone/>
            </a:pPr>
            <a:endParaRPr lang="en-US" b="1" dirty="0" smtClean="0">
              <a:latin typeface="Times New Roman" pitchFamily="18" charset="0"/>
              <a:cs typeface="Times New Roman" pitchFamily="18" charset="0"/>
            </a:endParaRPr>
          </a:p>
          <a:p>
            <a:pPr>
              <a:lnSpc>
                <a:spcPct val="80000"/>
              </a:lnSpc>
              <a:buNone/>
            </a:pPr>
            <a:r>
              <a:rPr lang="en-US" b="1" dirty="0" smtClean="0">
                <a:latin typeface="Times New Roman" pitchFamily="18" charset="0"/>
                <a:cs typeface="Times New Roman" pitchFamily="18" charset="0"/>
              </a:rPr>
              <a:t>6 .Promoting Exercise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a:lnSpc>
                <a:spcPct val="80000"/>
              </a:lnSpc>
              <a:buNone/>
            </a:pPr>
            <a:r>
              <a:rPr lang="en-US" dirty="0" smtClean="0">
                <a:latin typeface="Times New Roman" pitchFamily="18" charset="0"/>
                <a:cs typeface="Times New Roman" pitchFamily="18" charset="0"/>
              </a:rPr>
              <a:t>7. </a:t>
            </a:r>
            <a:r>
              <a:rPr lang="en-US" sz="2300" b="1" dirty="0" smtClean="0"/>
              <a:t>Measures to reduce anxiety</a:t>
            </a:r>
          </a:p>
          <a:p>
            <a:pPr lvl="1">
              <a:lnSpc>
                <a:spcPct val="80000"/>
              </a:lnSpc>
            </a:pPr>
            <a:r>
              <a:rPr lang="en-US" dirty="0" smtClean="0">
                <a:latin typeface="Times New Roman" pitchFamily="18" charset="0"/>
                <a:cs typeface="Times New Roman" pitchFamily="18" charset="0"/>
              </a:rPr>
              <a:t>Encourage patient participation in decision- making and in care</a:t>
            </a:r>
          </a:p>
          <a:p>
            <a:pPr lvl="1">
              <a:lnSpc>
                <a:spcPct val="80000"/>
              </a:lnSpc>
            </a:pPr>
            <a:r>
              <a:rPr lang="en-US" dirty="0" smtClean="0">
                <a:latin typeface="Times New Roman" pitchFamily="18" charset="0"/>
                <a:cs typeface="Times New Roman" pitchFamily="18" charset="0"/>
              </a:rPr>
              <a:t>Frequent visits (family and of caregivers/nurse) to reduce isolation</a:t>
            </a:r>
          </a:p>
        </p:txBody>
      </p:sp>
      <p:sp>
        <p:nvSpPr>
          <p:cNvPr id="39938" name="Rectangle 2"/>
          <p:cNvSpPr>
            <a:spLocks noGrp="1" noChangeArrowheads="1"/>
          </p:cNvSpPr>
          <p:nvPr>
            <p:ph type="title"/>
          </p:nvPr>
        </p:nvSpPr>
        <p:spPr>
          <a:xfrm>
            <a:off x="430213" y="533401"/>
            <a:ext cx="8524875" cy="838199"/>
          </a:xfrm>
        </p:spPr>
        <p:txBody>
          <a:bodyPr>
            <a:normAutofit/>
          </a:bodyPr>
          <a:lstStyle/>
          <a:p>
            <a:pPr eaLnBrk="1" hangingPunct="1"/>
            <a:r>
              <a:rPr lang="en-US" dirty="0" smtClean="0"/>
              <a:t>Interventions</a:t>
            </a:r>
          </a:p>
        </p:txBody>
      </p:sp>
    </p:spTree>
    <p:extLst>
      <p:ext uri="{BB962C8B-B14F-4D97-AF65-F5344CB8AC3E}">
        <p14:creationId xmlns="" xmlns:p14="http://schemas.microsoft.com/office/powerpoint/2010/main" val="377606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eaLnBrk="1" hangingPunct="1"/>
            <a:r>
              <a:rPr lang="en-US" dirty="0" smtClean="0"/>
              <a:t>Pressure ulcer</a:t>
            </a:r>
          </a:p>
          <a:p>
            <a:pPr eaLnBrk="1" hangingPunct="1"/>
            <a:r>
              <a:rPr lang="en-US" dirty="0" err="1" smtClean="0"/>
              <a:t>Atelectasis</a:t>
            </a:r>
            <a:endParaRPr lang="en-US" dirty="0" smtClean="0"/>
          </a:p>
          <a:p>
            <a:pPr eaLnBrk="1" hangingPunct="1"/>
            <a:r>
              <a:rPr lang="en-US" dirty="0" smtClean="0"/>
              <a:t>Pneumonia</a:t>
            </a:r>
          </a:p>
          <a:p>
            <a:pPr eaLnBrk="1" hangingPunct="1"/>
            <a:r>
              <a:rPr lang="en-US" dirty="0" smtClean="0"/>
              <a:t>Constipation</a:t>
            </a:r>
          </a:p>
          <a:p>
            <a:pPr eaLnBrk="1" hangingPunct="1"/>
            <a:r>
              <a:rPr lang="en-US" dirty="0" smtClean="0"/>
              <a:t>Anorexia</a:t>
            </a:r>
          </a:p>
          <a:p>
            <a:pPr eaLnBrk="1" hangingPunct="1"/>
            <a:r>
              <a:rPr lang="en-US" dirty="0" smtClean="0"/>
              <a:t>Urinary stasis and infection</a:t>
            </a:r>
          </a:p>
          <a:p>
            <a:pPr eaLnBrk="1" hangingPunct="1"/>
            <a:r>
              <a:rPr lang="en-US" dirty="0" smtClean="0"/>
              <a:t>DVT</a:t>
            </a:r>
          </a:p>
        </p:txBody>
      </p:sp>
      <p:sp>
        <p:nvSpPr>
          <p:cNvPr id="36866" name="Rectangle 2"/>
          <p:cNvSpPr>
            <a:spLocks noGrp="1" noChangeArrowheads="1"/>
          </p:cNvSpPr>
          <p:nvPr>
            <p:ph type="title"/>
          </p:nvPr>
        </p:nvSpPr>
        <p:spPr>
          <a:xfrm>
            <a:off x="430213" y="457200"/>
            <a:ext cx="8524875" cy="1143000"/>
          </a:xfrm>
        </p:spPr>
        <p:txBody>
          <a:bodyPr>
            <a:noAutofit/>
          </a:bodyPr>
          <a:lstStyle/>
          <a:p>
            <a:pPr eaLnBrk="1" hangingPunct="1"/>
            <a:r>
              <a:rPr lang="en-US" sz="3600" dirty="0" smtClean="0"/>
              <a:t>Collaborative Problems/Potential Complications</a:t>
            </a:r>
          </a:p>
        </p:txBody>
      </p:sp>
    </p:spTree>
    <p:extLst>
      <p:ext uri="{BB962C8B-B14F-4D97-AF65-F5344CB8AC3E}">
        <p14:creationId xmlns="" xmlns:p14="http://schemas.microsoft.com/office/powerpoint/2010/main" val="3255506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71538" y="914400"/>
            <a:ext cx="8162925" cy="914400"/>
          </a:xfrm>
        </p:spPr>
        <p:txBody>
          <a:bodyPr>
            <a:normAutofit fontScale="90000"/>
          </a:bodyPr>
          <a:lstStyle/>
          <a:p>
            <a:r>
              <a:rPr lang="en-US" sz="6000" b="1" smtClean="0">
                <a:solidFill>
                  <a:schemeClr val="tx1"/>
                </a:solidFill>
              </a:rPr>
              <a:t>Fiberglass Casts</a:t>
            </a:r>
            <a:r>
              <a:rPr lang="en-US" sz="6000" smtClean="0">
                <a:solidFill>
                  <a:schemeClr val="tx1"/>
                </a:solidFill>
              </a:rPr>
              <a:t/>
            </a:r>
            <a:br>
              <a:rPr lang="en-US" sz="6000" smtClean="0">
                <a:solidFill>
                  <a:schemeClr val="tx1"/>
                </a:solidFill>
              </a:rPr>
            </a:br>
            <a:endParaRPr lang="en-US" smtClean="0"/>
          </a:p>
        </p:txBody>
      </p:sp>
      <p:sp>
        <p:nvSpPr>
          <p:cNvPr id="5123" name="Content Placeholder 2"/>
          <p:cNvSpPr>
            <a:spLocks noGrp="1"/>
          </p:cNvSpPr>
          <p:nvPr>
            <p:ph idx="1"/>
          </p:nvPr>
        </p:nvSpPr>
        <p:spPr>
          <a:xfrm>
            <a:off x="457200" y="1676400"/>
            <a:ext cx="8185150" cy="4876800"/>
          </a:xfrm>
        </p:spPr>
        <p:txBody>
          <a:bodyPr>
            <a:normAutofit fontScale="92500" lnSpcReduction="20000"/>
          </a:bodyPr>
          <a:lstStyle/>
          <a:p>
            <a:r>
              <a:rPr lang="en-US" sz="2800" dirty="0" smtClean="0"/>
              <a:t>composed of polyurethane resins that have the</a:t>
            </a:r>
            <a:r>
              <a:rPr lang="ar-IQ" sz="2800" dirty="0" smtClean="0"/>
              <a:t> </a:t>
            </a:r>
            <a:r>
              <a:rPr lang="en-US" sz="2800" dirty="0" smtClean="0"/>
              <a:t>versatility of plaster but are lighter in weight, stronger, water resistant, and more durable than plaster. </a:t>
            </a:r>
          </a:p>
          <a:p>
            <a:r>
              <a:rPr lang="en-US" sz="2800" dirty="0" smtClean="0"/>
              <a:t>In addition, fiberglass casts facilitate</a:t>
            </a:r>
            <a:r>
              <a:rPr lang="ar-IQ" sz="2800" dirty="0" smtClean="0"/>
              <a:t> </a:t>
            </a:r>
            <a:r>
              <a:rPr lang="en-US" sz="2800" dirty="0" smtClean="0"/>
              <a:t>radiographic imaging better than and have the</a:t>
            </a:r>
            <a:br>
              <a:rPr lang="en-US" sz="2800" dirty="0" smtClean="0"/>
            </a:br>
            <a:r>
              <a:rPr lang="en-US" sz="2800" dirty="0" smtClean="0"/>
              <a:t>benefit of reaching full rigidity within 30 minutes of application</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a:p>
            <a:r>
              <a:rPr lang="en-US" b="1" dirty="0" smtClean="0"/>
              <a:t> </a:t>
            </a:r>
            <a:endParaRPr lang="en-US" dirty="0" smtClean="0"/>
          </a:p>
          <a:p>
            <a:r>
              <a:rPr lang="en-US" b="1" dirty="0" smtClean="0"/>
              <a:t> </a:t>
            </a:r>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B8C75060-595B-4603-84FE-32D8F479B598}" type="slidenum">
              <a:rPr lang="en-US" smtClean="0"/>
              <a:pPr>
                <a:defRPr/>
              </a:pPr>
              <a:t>3</a:t>
            </a:fld>
            <a:endParaRPr lang="en-US"/>
          </a:p>
        </p:txBody>
      </p:sp>
      <p:pic>
        <p:nvPicPr>
          <p:cNvPr id="5125" name="Picture 4"/>
          <p:cNvPicPr>
            <a:picLocks noChangeAspect="1" noChangeArrowheads="1"/>
          </p:cNvPicPr>
          <p:nvPr/>
        </p:nvPicPr>
        <p:blipFill>
          <a:blip r:embed="rId2"/>
          <a:srcRect/>
          <a:stretch>
            <a:fillRect/>
          </a:stretch>
        </p:blipFill>
        <p:spPr bwMode="auto">
          <a:xfrm>
            <a:off x="4724400" y="4800600"/>
            <a:ext cx="3340100"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half" idx="1"/>
          </p:nvPr>
        </p:nvSpPr>
        <p:spPr/>
        <p:txBody>
          <a:bodyPr/>
          <a:lstStyle/>
          <a:p>
            <a:pPr eaLnBrk="1" hangingPunct="1"/>
            <a:r>
              <a:rPr lang="en-US" sz="2000" dirty="0" smtClean="0"/>
              <a:t>Used to treat severe joint pain and disability and for repair and management of joint fractures or joint necrosis.</a:t>
            </a:r>
          </a:p>
          <a:p>
            <a:pPr eaLnBrk="1" hangingPunct="1"/>
            <a:r>
              <a:rPr lang="en-US" sz="2000" dirty="0" smtClean="0"/>
              <a:t>Frequently replaced joints include the hip, knee, and fingers.</a:t>
            </a:r>
          </a:p>
          <a:p>
            <a:pPr eaLnBrk="1" hangingPunct="1"/>
            <a:r>
              <a:rPr lang="en-US" sz="2000" dirty="0" smtClean="0"/>
              <a:t>Joints including the shoulder, elbow, wrist, and ankle may also be replaced.</a:t>
            </a:r>
          </a:p>
          <a:p>
            <a:pPr eaLnBrk="1" hangingPunct="1"/>
            <a:endParaRPr lang="en-US" sz="2000" dirty="0" smtClean="0"/>
          </a:p>
          <a:p>
            <a:pPr eaLnBrk="1" hangingPunct="1"/>
            <a:endParaRPr lang="en-US" sz="2000" dirty="0" smtClean="0"/>
          </a:p>
        </p:txBody>
      </p:sp>
      <p:sp>
        <p:nvSpPr>
          <p:cNvPr id="43010" name="Rectangle 2"/>
          <p:cNvSpPr>
            <a:spLocks noGrp="1" noChangeArrowheads="1"/>
          </p:cNvSpPr>
          <p:nvPr>
            <p:ph type="title"/>
          </p:nvPr>
        </p:nvSpPr>
        <p:spPr>
          <a:xfrm>
            <a:off x="430213" y="609601"/>
            <a:ext cx="8524875" cy="609599"/>
          </a:xfrm>
        </p:spPr>
        <p:txBody>
          <a:bodyPr>
            <a:normAutofit fontScale="90000"/>
          </a:bodyPr>
          <a:lstStyle/>
          <a:p>
            <a:pPr eaLnBrk="1" hangingPunct="1"/>
            <a:r>
              <a:rPr lang="en-US" dirty="0" smtClean="0"/>
              <a:t>Joint Replacements </a:t>
            </a:r>
          </a:p>
        </p:txBody>
      </p:sp>
      <p:pic>
        <p:nvPicPr>
          <p:cNvPr id="43012" name="Picture 5" descr="E:\Suvarna\Connection\CD\Smeltzer IRDVD\Input\Images from VT\Image\jpg\jpg chap 37 to 72\figure_67-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75300" y="1514475"/>
            <a:ext cx="2460625" cy="487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36176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00034" y="1571612"/>
            <a:ext cx="8229600" cy="4364241"/>
          </a:xfrm>
        </p:spPr>
        <p:txBody>
          <a:bodyPr>
            <a:normAutofit lnSpcReduction="10000"/>
          </a:bodyPr>
          <a:lstStyle/>
          <a:p>
            <a:pPr eaLnBrk="1" hangingPunct="1">
              <a:lnSpc>
                <a:spcPct val="80000"/>
              </a:lnSpc>
            </a:pPr>
            <a:endParaRPr lang="en-US" dirty="0" smtClean="0"/>
          </a:p>
          <a:p>
            <a:pPr marL="624078" indent="-514350">
              <a:lnSpc>
                <a:spcPct val="80000"/>
              </a:lnSpc>
              <a:buNone/>
            </a:pPr>
            <a:r>
              <a:rPr lang="en-AU" dirty="0" smtClean="0"/>
              <a:t>1.  Complete nursing admission documentation </a:t>
            </a:r>
          </a:p>
          <a:p>
            <a:pPr marL="624078" indent="-514350">
              <a:lnSpc>
                <a:spcPct val="80000"/>
              </a:lnSpc>
              <a:buNone/>
            </a:pPr>
            <a:r>
              <a:rPr lang="en-AU" dirty="0" smtClean="0"/>
              <a:t>      </a:t>
            </a:r>
            <a:r>
              <a:rPr lang="en-US" dirty="0" smtClean="0">
                <a:solidFill>
                  <a:srgbClr val="FF0000"/>
                </a:solidFill>
              </a:rPr>
              <a:t>A.</a:t>
            </a:r>
            <a:r>
              <a:rPr lang="en-US" dirty="0" smtClean="0"/>
              <a:t> Biographic data </a:t>
            </a:r>
          </a:p>
          <a:p>
            <a:pPr marL="624078" indent="-514350">
              <a:lnSpc>
                <a:spcPct val="80000"/>
              </a:lnSpc>
              <a:buNone/>
            </a:pPr>
            <a:r>
              <a:rPr lang="en-US" dirty="0" smtClean="0"/>
              <a:t>      </a:t>
            </a:r>
            <a:r>
              <a:rPr lang="en-US" dirty="0" smtClean="0">
                <a:solidFill>
                  <a:srgbClr val="FF0000"/>
                </a:solidFill>
              </a:rPr>
              <a:t>B</a:t>
            </a:r>
            <a:r>
              <a:rPr lang="en-US" dirty="0" smtClean="0"/>
              <a:t>. </a:t>
            </a:r>
            <a:r>
              <a:rPr lang="en-AU" dirty="0" smtClean="0"/>
              <a:t>History ( P illness , ROS , past medical , surgical history , medication, allergy , smoking , alcohol  , </a:t>
            </a:r>
            <a:r>
              <a:rPr lang="en-AU" dirty="0" err="1" smtClean="0"/>
              <a:t>ect</a:t>
            </a:r>
            <a:r>
              <a:rPr lang="en-AU" dirty="0" smtClean="0"/>
              <a:t>. )</a:t>
            </a:r>
          </a:p>
          <a:p>
            <a:pPr marL="624078" indent="-514350">
              <a:lnSpc>
                <a:spcPct val="80000"/>
              </a:lnSpc>
              <a:buNone/>
            </a:pPr>
            <a:r>
              <a:rPr lang="en-AU" dirty="0" smtClean="0"/>
              <a:t>2. Ensure vital signs are completed.</a:t>
            </a:r>
          </a:p>
          <a:p>
            <a:pPr marL="624078" indent="-514350">
              <a:lnSpc>
                <a:spcPct val="80000"/>
              </a:lnSpc>
              <a:buNone/>
            </a:pPr>
            <a:r>
              <a:rPr lang="en-AU" dirty="0" smtClean="0"/>
              <a:t>3. Ensure neurovascular observations are completed </a:t>
            </a:r>
          </a:p>
          <a:p>
            <a:pPr marL="624078" indent="-514350">
              <a:lnSpc>
                <a:spcPct val="80000"/>
              </a:lnSpc>
              <a:buNone/>
            </a:pPr>
            <a:r>
              <a:rPr lang="en-AU" dirty="0" smtClean="0"/>
              <a:t>4. Ensure doing following investigation:</a:t>
            </a:r>
          </a:p>
          <a:p>
            <a:pPr marL="624078" indent="-514350">
              <a:lnSpc>
                <a:spcPct val="80000"/>
              </a:lnSpc>
              <a:buNone/>
            </a:pPr>
            <a:r>
              <a:rPr lang="en-AU" dirty="0" smtClean="0"/>
              <a:t>     </a:t>
            </a:r>
            <a:r>
              <a:rPr lang="en-AU" dirty="0" smtClean="0">
                <a:solidFill>
                  <a:srgbClr val="FF0000"/>
                </a:solidFill>
              </a:rPr>
              <a:t>A</a:t>
            </a:r>
            <a:r>
              <a:rPr lang="en-AU" dirty="0" smtClean="0"/>
              <a:t>.  CBC , renal function test , viral hepatitis , other  </a:t>
            </a:r>
            <a:endParaRPr lang="en-US" dirty="0" smtClean="0"/>
          </a:p>
        </p:txBody>
      </p:sp>
      <p:sp>
        <p:nvSpPr>
          <p:cNvPr id="49154" name="Rectangle 2"/>
          <p:cNvSpPr>
            <a:spLocks noGrp="1" noChangeArrowheads="1"/>
          </p:cNvSpPr>
          <p:nvPr>
            <p:ph type="title"/>
          </p:nvPr>
        </p:nvSpPr>
        <p:spPr>
          <a:xfrm>
            <a:off x="430213" y="533401"/>
            <a:ext cx="8524875" cy="1371600"/>
          </a:xfrm>
        </p:spPr>
        <p:txBody>
          <a:bodyPr>
            <a:noAutofit/>
          </a:bodyPr>
          <a:lstStyle/>
          <a:p>
            <a:pPr eaLnBrk="1" hangingPunct="1"/>
            <a:r>
              <a:rPr lang="en-US" sz="3200" dirty="0" smtClean="0"/>
              <a:t>Nursing Process: The Care of the Patient  Undergoing Orthopedic </a:t>
            </a:r>
            <a:r>
              <a:rPr lang="en-US" sz="3200" dirty="0" smtClean="0">
                <a:solidFill>
                  <a:srgbClr val="FF0000"/>
                </a:solidFill>
              </a:rPr>
              <a:t>Surgery—Assessment, Preoperative</a:t>
            </a:r>
          </a:p>
        </p:txBody>
      </p:sp>
    </p:spTree>
    <p:extLst>
      <p:ext uri="{BB962C8B-B14F-4D97-AF65-F5344CB8AC3E}">
        <p14:creationId xmlns="" xmlns:p14="http://schemas.microsoft.com/office/powerpoint/2010/main" val="2901273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571480"/>
            <a:ext cx="8143932" cy="5643602"/>
          </a:xfrm>
        </p:spPr>
        <p:txBody>
          <a:bodyPr/>
          <a:lstStyle/>
          <a:p>
            <a:pPr>
              <a:buNone/>
            </a:pPr>
            <a:r>
              <a:rPr lang="en-US" dirty="0" smtClean="0">
                <a:solidFill>
                  <a:srgbClr val="FF0000"/>
                </a:solidFill>
              </a:rPr>
              <a:t>  B. </a:t>
            </a:r>
            <a:r>
              <a:rPr lang="en-AU" dirty="0" smtClean="0"/>
              <a:t>(ECG) if 50 years or above and/or if required, chest X ray </a:t>
            </a:r>
          </a:p>
          <a:p>
            <a:pPr>
              <a:buNone/>
            </a:pPr>
            <a:r>
              <a:rPr lang="en-AU" dirty="0" smtClean="0"/>
              <a:t>5. Ensure Venous </a:t>
            </a:r>
            <a:r>
              <a:rPr lang="en-AU" dirty="0" err="1" smtClean="0"/>
              <a:t>Thromboembolism</a:t>
            </a:r>
            <a:r>
              <a:rPr lang="en-AU" dirty="0" smtClean="0"/>
              <a:t> (VTE) prophylaxis is in place including sequential compression device (SCD) and graduated stockings on both limbs</a:t>
            </a:r>
          </a:p>
          <a:p>
            <a:pPr>
              <a:buNone/>
            </a:pPr>
            <a:r>
              <a:rPr lang="en-AU" dirty="0" smtClean="0"/>
              <a:t>6. Ensure the patient has fasted  6 hr. prior to surgery</a:t>
            </a:r>
          </a:p>
          <a:p>
            <a:pPr lvl="0">
              <a:buNone/>
            </a:pPr>
            <a:r>
              <a:rPr lang="en-AU" dirty="0" smtClean="0"/>
              <a:t>7. Ensure the patient has showered/washed on the morning of surgery with </a:t>
            </a:r>
            <a:r>
              <a:rPr lang="en-AU" dirty="0" err="1" smtClean="0"/>
              <a:t>Microshield</a:t>
            </a:r>
            <a:r>
              <a:rPr lang="en-AU" dirty="0" smtClean="0"/>
              <a:t> </a:t>
            </a:r>
            <a:r>
              <a:rPr lang="en-AU" dirty="0" err="1" smtClean="0"/>
              <a:t>Chlorhexidine</a:t>
            </a:r>
            <a:r>
              <a:rPr lang="en-AU" dirty="0" smtClean="0"/>
              <a:t> 2%</a:t>
            </a:r>
            <a:endParaRPr lang="en-US" dirty="0" smtClean="0"/>
          </a:p>
          <a:p>
            <a:pPr>
              <a:buNone/>
            </a:pPr>
            <a:r>
              <a:rPr lang="en-AU" dirty="0" smtClean="0"/>
              <a:t>8. Ensure inform consent </a:t>
            </a:r>
          </a:p>
          <a:p>
            <a:endParaRPr lang="en-US"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357166"/>
            <a:ext cx="8329642" cy="5650125"/>
          </a:xfrm>
        </p:spPr>
        <p:txBody>
          <a:bodyPr/>
          <a:lstStyle/>
          <a:p>
            <a:r>
              <a:rPr lang="en-US" dirty="0" smtClean="0"/>
              <a:t>9. psychosocial support , special request. </a:t>
            </a:r>
          </a:p>
          <a:p>
            <a:r>
              <a:rPr lang="en-US" dirty="0" smtClean="0"/>
              <a:t>10 Ensure the following :  </a:t>
            </a:r>
          </a:p>
          <a:p>
            <a:pPr>
              <a:buNone/>
            </a:pPr>
            <a:r>
              <a:rPr lang="en-US" dirty="0" smtClean="0">
                <a:solidFill>
                  <a:srgbClr val="FF0000"/>
                </a:solidFill>
              </a:rPr>
              <a:t>    A</a:t>
            </a:r>
            <a:r>
              <a:rPr lang="en-US" dirty="0" smtClean="0"/>
              <a:t>.</a:t>
            </a:r>
            <a:r>
              <a:rPr lang="en-AU" dirty="0" smtClean="0"/>
              <a:t> operation site is marked</a:t>
            </a:r>
          </a:p>
          <a:p>
            <a:pPr>
              <a:buNone/>
            </a:pPr>
            <a:r>
              <a:rPr lang="en-AU" dirty="0" smtClean="0">
                <a:solidFill>
                  <a:srgbClr val="FF0000"/>
                </a:solidFill>
              </a:rPr>
              <a:t>    B</a:t>
            </a:r>
            <a:r>
              <a:rPr lang="en-AU" dirty="0" smtClean="0"/>
              <a:t>. patient takes their essential regular medications on the morning of surgery</a:t>
            </a:r>
          </a:p>
          <a:p>
            <a:pPr>
              <a:buNone/>
            </a:pPr>
            <a:r>
              <a:rPr lang="en-AU" dirty="0" smtClean="0"/>
              <a:t>    </a:t>
            </a:r>
            <a:r>
              <a:rPr lang="en-AU" dirty="0" smtClean="0">
                <a:solidFill>
                  <a:srgbClr val="FF0000"/>
                </a:solidFill>
              </a:rPr>
              <a:t>C.</a:t>
            </a:r>
            <a:r>
              <a:rPr lang="en-US" dirty="0" smtClean="0"/>
              <a:t> </a:t>
            </a:r>
            <a:r>
              <a:rPr lang="en-AU" dirty="0" smtClean="0"/>
              <a:t>pressure injury prevention and document skin integrity</a:t>
            </a:r>
          </a:p>
          <a:p>
            <a:pPr>
              <a:buNone/>
            </a:pPr>
            <a:r>
              <a:rPr lang="en-AU" dirty="0" smtClean="0">
                <a:solidFill>
                  <a:srgbClr val="FF0000"/>
                </a:solidFill>
              </a:rPr>
              <a:t>    D.</a:t>
            </a:r>
            <a:r>
              <a:rPr lang="en-AU" dirty="0" smtClean="0"/>
              <a:t> </a:t>
            </a:r>
            <a:r>
              <a:rPr lang="en-AU" dirty="0" smtClean="0">
                <a:solidFill>
                  <a:srgbClr val="FF0000"/>
                </a:solidFill>
              </a:rPr>
              <a:t>No</a:t>
            </a:r>
            <a:r>
              <a:rPr lang="en-AU" dirty="0" smtClean="0"/>
              <a:t> systemic or local infection within 2     weeks </a:t>
            </a:r>
          </a:p>
          <a:p>
            <a:pPr>
              <a:buNone/>
            </a:pPr>
            <a:r>
              <a:rPr lang="en-AU" dirty="0" smtClean="0"/>
              <a:t>    </a:t>
            </a:r>
            <a:r>
              <a:rPr lang="en-AU" dirty="0" smtClean="0">
                <a:solidFill>
                  <a:srgbClr val="FF0000"/>
                </a:solidFill>
              </a:rPr>
              <a:t>E.</a:t>
            </a:r>
            <a:r>
              <a:rPr lang="en-AU" dirty="0" smtClean="0"/>
              <a:t> Complete pre-operative checklist.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ثقفبل.JPG"/>
          <p:cNvPicPr>
            <a:picLocks noGrp="1" noChangeAspect="1"/>
          </p:cNvPicPr>
          <p:nvPr>
            <p:ph idx="1"/>
          </p:nvPr>
        </p:nvPicPr>
        <p:blipFill>
          <a:blip r:embed="rId2"/>
          <a:stretch>
            <a:fillRect/>
          </a:stretch>
        </p:blipFill>
        <p:spPr>
          <a:xfrm>
            <a:off x="2143108" y="585797"/>
            <a:ext cx="5075929" cy="6200789"/>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714488"/>
            <a:ext cx="8229600" cy="4292803"/>
          </a:xfrm>
        </p:spPr>
        <p:txBody>
          <a:bodyPr/>
          <a:lstStyle/>
          <a:p>
            <a:pPr eaLnBrk="1" hangingPunct="1">
              <a:lnSpc>
                <a:spcPct val="70000"/>
              </a:lnSpc>
            </a:pPr>
            <a:endParaRPr lang="en-US" sz="1900" dirty="0" smtClean="0"/>
          </a:p>
          <a:p>
            <a:pPr eaLnBrk="1" hangingPunct="1">
              <a:lnSpc>
                <a:spcPct val="70000"/>
              </a:lnSpc>
              <a:buNone/>
            </a:pPr>
            <a:r>
              <a:rPr lang="en-US" sz="2100" dirty="0" smtClean="0"/>
              <a:t>1 .Pain </a:t>
            </a:r>
          </a:p>
          <a:p>
            <a:pPr eaLnBrk="1" hangingPunct="1">
              <a:lnSpc>
                <a:spcPct val="70000"/>
              </a:lnSpc>
              <a:buNone/>
            </a:pPr>
            <a:r>
              <a:rPr lang="en-US" sz="2100" dirty="0" smtClean="0"/>
              <a:t>2.Vital signs, including respirations and breath sounds</a:t>
            </a:r>
          </a:p>
          <a:p>
            <a:pPr eaLnBrk="1" hangingPunct="1">
              <a:lnSpc>
                <a:spcPct val="70000"/>
              </a:lnSpc>
              <a:buNone/>
            </a:pPr>
            <a:r>
              <a:rPr lang="en-US" sz="2100" dirty="0" smtClean="0"/>
              <a:t>3.LOC </a:t>
            </a:r>
          </a:p>
          <a:p>
            <a:pPr eaLnBrk="1" hangingPunct="1">
              <a:lnSpc>
                <a:spcPct val="70000"/>
              </a:lnSpc>
              <a:buNone/>
            </a:pPr>
            <a:r>
              <a:rPr lang="en-US" sz="2100" dirty="0" smtClean="0"/>
              <a:t>4.Neurovascular status and tissue perfusion</a:t>
            </a:r>
          </a:p>
          <a:p>
            <a:pPr eaLnBrk="1" hangingPunct="1">
              <a:lnSpc>
                <a:spcPct val="70000"/>
              </a:lnSpc>
              <a:buNone/>
            </a:pPr>
            <a:r>
              <a:rPr lang="en-US" sz="2100" dirty="0" smtClean="0"/>
              <a:t>5.Signs and symptoms of bleeding</a:t>
            </a:r>
            <a:r>
              <a:rPr lang="en-US" sz="2000" dirty="0" smtClean="0"/>
              <a:t>—</a:t>
            </a:r>
            <a:r>
              <a:rPr lang="en-US" sz="2100" dirty="0" smtClean="0"/>
              <a:t>wound drainage </a:t>
            </a:r>
          </a:p>
          <a:p>
            <a:pPr eaLnBrk="1" hangingPunct="1">
              <a:lnSpc>
                <a:spcPct val="70000"/>
              </a:lnSpc>
              <a:buNone/>
            </a:pPr>
            <a:r>
              <a:rPr lang="en-US" sz="2100" dirty="0" smtClean="0"/>
              <a:t>6.Mobility and understanding of mobility restrictions</a:t>
            </a:r>
          </a:p>
          <a:p>
            <a:pPr lvl="1">
              <a:lnSpc>
                <a:spcPct val="80000"/>
              </a:lnSpc>
            </a:pPr>
            <a:r>
              <a:rPr lang="en-US" sz="1800" dirty="0" smtClean="0"/>
              <a:t>Patients usually begin ambulation within a day after surgery using walker or crutches.</a:t>
            </a:r>
          </a:p>
          <a:p>
            <a:pPr lvl="1">
              <a:lnSpc>
                <a:spcPct val="80000"/>
              </a:lnSpc>
            </a:pPr>
            <a:r>
              <a:rPr lang="en-US" sz="1800" dirty="0" smtClean="0"/>
              <a:t>Weight-bearing as prescribed by the physician</a:t>
            </a:r>
            <a:endParaRPr lang="en-US" sz="2100" dirty="0" smtClean="0"/>
          </a:p>
          <a:p>
            <a:pPr eaLnBrk="1" hangingPunct="1">
              <a:lnSpc>
                <a:spcPct val="70000"/>
              </a:lnSpc>
              <a:buNone/>
            </a:pPr>
            <a:r>
              <a:rPr lang="en-US" sz="2100" dirty="0" smtClean="0"/>
              <a:t>7.Bowel sounds and bowel elimination</a:t>
            </a:r>
          </a:p>
          <a:p>
            <a:pPr eaLnBrk="1" hangingPunct="1">
              <a:lnSpc>
                <a:spcPct val="70000"/>
              </a:lnSpc>
              <a:buNone/>
            </a:pPr>
            <a:r>
              <a:rPr lang="en-US" sz="2100" dirty="0" smtClean="0"/>
              <a:t>8.Urinary output </a:t>
            </a:r>
          </a:p>
          <a:p>
            <a:pPr eaLnBrk="1" hangingPunct="1">
              <a:lnSpc>
                <a:spcPct val="70000"/>
              </a:lnSpc>
              <a:buNone/>
            </a:pPr>
            <a:r>
              <a:rPr lang="en-US" sz="2100" dirty="0" smtClean="0"/>
              <a:t>9 .Signs and symptoms of complications</a:t>
            </a:r>
            <a:r>
              <a:rPr lang="en-US" sz="2000" dirty="0" smtClean="0"/>
              <a:t>—</a:t>
            </a:r>
            <a:r>
              <a:rPr lang="en-US" sz="2100" dirty="0" smtClean="0"/>
              <a:t>DVT or infection</a:t>
            </a:r>
          </a:p>
        </p:txBody>
      </p:sp>
      <p:sp>
        <p:nvSpPr>
          <p:cNvPr id="50178" name="Rectangle 2"/>
          <p:cNvSpPr>
            <a:spLocks noGrp="1" noChangeArrowheads="1"/>
          </p:cNvSpPr>
          <p:nvPr>
            <p:ph type="title"/>
          </p:nvPr>
        </p:nvSpPr>
        <p:spPr>
          <a:xfrm>
            <a:off x="430213" y="381001"/>
            <a:ext cx="8524875" cy="1371599"/>
          </a:xfrm>
        </p:spPr>
        <p:txBody>
          <a:bodyPr>
            <a:noAutofit/>
          </a:bodyPr>
          <a:lstStyle/>
          <a:p>
            <a:pPr eaLnBrk="1" hangingPunct="1"/>
            <a:r>
              <a:rPr lang="en-US" sz="3200" dirty="0" smtClean="0"/>
              <a:t>Nursing Process: The Care of the Patient  Undergoing Orthopedic </a:t>
            </a:r>
            <a:r>
              <a:rPr lang="en-US" sz="3200" dirty="0" smtClean="0">
                <a:solidFill>
                  <a:srgbClr val="FF0000"/>
                </a:solidFill>
              </a:rPr>
              <a:t>Surgery—Assessment, Postoperative</a:t>
            </a:r>
          </a:p>
        </p:txBody>
      </p:sp>
    </p:spTree>
    <p:extLst>
      <p:ext uri="{BB962C8B-B14F-4D97-AF65-F5344CB8AC3E}">
        <p14:creationId xmlns="" xmlns:p14="http://schemas.microsoft.com/office/powerpoint/2010/main" val="3558895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normAutofit/>
          </a:bodyPr>
          <a:lstStyle/>
          <a:p>
            <a:pPr eaLnBrk="1" hangingPunct="1"/>
            <a:r>
              <a:rPr lang="en-US" dirty="0" smtClean="0"/>
              <a:t>Hypovolemic shock </a:t>
            </a:r>
          </a:p>
          <a:p>
            <a:pPr eaLnBrk="1" hangingPunct="1"/>
            <a:r>
              <a:rPr lang="en-US" dirty="0" smtClean="0"/>
              <a:t>Atelectasis</a:t>
            </a:r>
          </a:p>
          <a:p>
            <a:pPr eaLnBrk="1" hangingPunct="1"/>
            <a:r>
              <a:rPr lang="en-US" dirty="0" smtClean="0"/>
              <a:t>Pneumonia</a:t>
            </a:r>
          </a:p>
          <a:p>
            <a:pPr eaLnBrk="1" hangingPunct="1"/>
            <a:r>
              <a:rPr lang="en-US" dirty="0" smtClean="0"/>
              <a:t>Urinary retention</a:t>
            </a:r>
          </a:p>
          <a:p>
            <a:pPr eaLnBrk="1" hangingPunct="1"/>
            <a:r>
              <a:rPr lang="en-US" dirty="0" smtClean="0"/>
              <a:t>Infection</a:t>
            </a:r>
          </a:p>
          <a:p>
            <a:pPr marL="365760" lvl="1" indent="-256032">
              <a:spcBef>
                <a:spcPts val="400"/>
              </a:spcBef>
              <a:buSzPct val="68000"/>
              <a:buFont typeface="Wingdings 3"/>
              <a:buChar char=""/>
            </a:pPr>
            <a:r>
              <a:rPr lang="en-US" sz="1800" dirty="0" smtClean="0"/>
              <a:t>Infection may occur in the immediate postoperative period (within 3 months), as a delayed infection (4–24 months), or due to spread from another site (more than 2 years)</a:t>
            </a:r>
            <a:endParaRPr lang="en-US" dirty="0" smtClean="0"/>
          </a:p>
          <a:p>
            <a:pPr eaLnBrk="1" hangingPunct="1"/>
            <a:r>
              <a:rPr lang="en-US" dirty="0" smtClean="0"/>
              <a:t>Thromboembolism—DVT or PE</a:t>
            </a:r>
          </a:p>
          <a:p>
            <a:pPr eaLnBrk="1" hangingPunct="1"/>
            <a:r>
              <a:rPr lang="en-US" dirty="0" smtClean="0"/>
              <a:t>Constipation or fecal impaction</a:t>
            </a:r>
          </a:p>
        </p:txBody>
      </p:sp>
      <p:sp>
        <p:nvSpPr>
          <p:cNvPr id="52226" name="Rectangle 2"/>
          <p:cNvSpPr>
            <a:spLocks noGrp="1" noChangeArrowheads="1"/>
          </p:cNvSpPr>
          <p:nvPr>
            <p:ph type="title"/>
          </p:nvPr>
        </p:nvSpPr>
        <p:spPr>
          <a:xfrm>
            <a:off x="430213" y="381000"/>
            <a:ext cx="8524875" cy="1219200"/>
          </a:xfrm>
        </p:spPr>
        <p:txBody>
          <a:bodyPr>
            <a:noAutofit/>
          </a:bodyPr>
          <a:lstStyle/>
          <a:p>
            <a:pPr eaLnBrk="1" hangingPunct="1"/>
            <a:r>
              <a:rPr lang="en-US" sz="3200" dirty="0" smtClean="0"/>
              <a:t>Collaborative Problems/Potential Complications—Postoperative </a:t>
            </a:r>
          </a:p>
        </p:txBody>
      </p:sp>
    </p:spTree>
    <p:extLst>
      <p:ext uri="{BB962C8B-B14F-4D97-AF65-F5344CB8AC3E}">
        <p14:creationId xmlns="" xmlns:p14="http://schemas.microsoft.com/office/powerpoint/2010/main" val="12585771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0213" y="304800"/>
            <a:ext cx="8524875" cy="1695450"/>
          </a:xfrm>
        </p:spPr>
        <p:txBody>
          <a:bodyPr>
            <a:normAutofit fontScale="90000"/>
          </a:bodyPr>
          <a:lstStyle/>
          <a:p>
            <a:pPr eaLnBrk="1" hangingPunct="1"/>
            <a:r>
              <a:rPr lang="en-US" dirty="0" smtClean="0"/>
              <a:t>Use of an Abduction Pillow to Prevent Hip Dislocation After Total Hip Replacement</a:t>
            </a:r>
          </a:p>
        </p:txBody>
      </p:sp>
      <p:pic>
        <p:nvPicPr>
          <p:cNvPr id="46083" name="Picture 4" descr="E:\Suvarna\Connection\CD\Smeltzer IRDVD\Input\Images from VT\Image\jpg\jpg chap 37 to 72\figure_67-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6613" y="2408238"/>
            <a:ext cx="7470775" cy="3216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4957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a:bodyPr>
          <a:lstStyle/>
          <a:p>
            <a:pPr eaLnBrk="1" hangingPunct="1"/>
            <a:r>
              <a:rPr lang="en-US" dirty="0" smtClean="0"/>
              <a:t>Positioning of the leg in abduction to prevent dislocation of the prostheses</a:t>
            </a:r>
          </a:p>
          <a:p>
            <a:pPr eaLnBrk="1" hangingPunct="1"/>
            <a:r>
              <a:rPr lang="en-US" dirty="0" smtClean="0"/>
              <a:t>Do not flex hip more than 90° </a:t>
            </a:r>
          </a:p>
          <a:p>
            <a:pPr eaLnBrk="1" hangingPunct="1"/>
            <a:r>
              <a:rPr lang="en-US" dirty="0" smtClean="0"/>
              <a:t>Avoid internal rotation</a:t>
            </a:r>
          </a:p>
          <a:p>
            <a:r>
              <a:rPr lang="en-US" dirty="0" smtClean="0"/>
              <a:t>Protective </a:t>
            </a:r>
            <a:r>
              <a:rPr lang="en-US" dirty="0"/>
              <a:t>positioning include maintaining abduction, avoiding internal and external rotation, hyperextension, and </a:t>
            </a:r>
            <a:r>
              <a:rPr lang="en-US" dirty="0" smtClean="0"/>
              <a:t>acute </a:t>
            </a:r>
            <a:r>
              <a:rPr lang="en-US" dirty="0"/>
              <a:t>flexion</a:t>
            </a:r>
            <a:endParaRPr lang="en-US" dirty="0" smtClean="0"/>
          </a:p>
          <a:p>
            <a:pPr marL="0" indent="0" eaLnBrk="1" hangingPunct="1">
              <a:buNone/>
            </a:pPr>
            <a:r>
              <a:rPr lang="en-US" dirty="0" smtClean="0"/>
              <a:t/>
            </a:r>
            <a:br>
              <a:rPr lang="en-US" dirty="0" smtClean="0"/>
            </a:br>
            <a:endParaRPr lang="en-US" b="1" dirty="0" smtClean="0"/>
          </a:p>
          <a:p>
            <a:pPr eaLnBrk="1" hangingPunct="1"/>
            <a:endParaRPr lang="en-US" dirty="0" smtClean="0"/>
          </a:p>
          <a:p>
            <a:pPr eaLnBrk="1" hangingPunct="1"/>
            <a:endParaRPr lang="en-US" dirty="0" smtClean="0"/>
          </a:p>
        </p:txBody>
      </p:sp>
      <p:sp>
        <p:nvSpPr>
          <p:cNvPr id="45058" name="Rectangle 2"/>
          <p:cNvSpPr>
            <a:spLocks noGrp="1" noChangeArrowheads="1"/>
          </p:cNvSpPr>
          <p:nvPr>
            <p:ph type="title"/>
          </p:nvPr>
        </p:nvSpPr>
        <p:spPr>
          <a:xfrm>
            <a:off x="430213" y="533401"/>
            <a:ext cx="8524875" cy="761999"/>
          </a:xfrm>
        </p:spPr>
        <p:txBody>
          <a:bodyPr>
            <a:normAutofit/>
          </a:bodyPr>
          <a:lstStyle/>
          <a:p>
            <a:pPr eaLnBrk="1" hangingPunct="1"/>
            <a:r>
              <a:rPr lang="en-US" dirty="0" smtClean="0"/>
              <a:t>Hip Prosthesis</a:t>
            </a:r>
          </a:p>
        </p:txBody>
      </p:sp>
    </p:spTree>
    <p:extLst>
      <p:ext uri="{BB962C8B-B14F-4D97-AF65-F5344CB8AC3E}">
        <p14:creationId xmlns="" xmlns:p14="http://schemas.microsoft.com/office/powerpoint/2010/main" val="3542995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2133600"/>
            <a:ext cx="8229600" cy="3992563"/>
          </a:xfrm>
        </p:spPr>
        <p:txBody>
          <a:bodyPr/>
          <a:lstStyle/>
          <a:p>
            <a:pPr eaLnBrk="1" hangingPunct="1"/>
            <a:r>
              <a:rPr lang="en-US" dirty="0" smtClean="0"/>
              <a:t>Encourage active flexion exercises</a:t>
            </a:r>
          </a:p>
          <a:p>
            <a:pPr eaLnBrk="1" hangingPunct="1"/>
            <a:r>
              <a:rPr lang="en-US" dirty="0" smtClean="0"/>
              <a:t>Use of continuous passive motion (CPM) device</a:t>
            </a:r>
          </a:p>
          <a:p>
            <a:pPr eaLnBrk="1" hangingPunct="1"/>
            <a:endParaRPr lang="en-US" dirty="0" smtClean="0"/>
          </a:p>
        </p:txBody>
      </p:sp>
      <p:sp>
        <p:nvSpPr>
          <p:cNvPr id="47106" name="Rectangle 2"/>
          <p:cNvSpPr>
            <a:spLocks noGrp="1" noChangeArrowheads="1"/>
          </p:cNvSpPr>
          <p:nvPr>
            <p:ph type="title"/>
          </p:nvPr>
        </p:nvSpPr>
        <p:spPr>
          <a:xfrm>
            <a:off x="430213" y="762001"/>
            <a:ext cx="8524875" cy="914399"/>
          </a:xfrm>
        </p:spPr>
        <p:txBody>
          <a:bodyPr>
            <a:normAutofit/>
          </a:bodyPr>
          <a:lstStyle/>
          <a:p>
            <a:pPr eaLnBrk="1" hangingPunct="1"/>
            <a:r>
              <a:rPr lang="en-US" dirty="0" smtClean="0"/>
              <a:t>Knee Prostheses</a:t>
            </a:r>
          </a:p>
        </p:txBody>
      </p:sp>
    </p:spTree>
    <p:extLst>
      <p:ext uri="{BB962C8B-B14F-4D97-AF65-F5344CB8AC3E}">
        <p14:creationId xmlns="" xmlns:p14="http://schemas.microsoft.com/office/powerpoint/2010/main" val="3229485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71538" y="533400"/>
            <a:ext cx="8162925" cy="1295400"/>
          </a:xfrm>
        </p:spPr>
        <p:txBody>
          <a:bodyPr>
            <a:normAutofit fontScale="90000"/>
          </a:bodyPr>
          <a:lstStyle/>
          <a:p>
            <a:r>
              <a:rPr lang="en-US" sz="6000" b="1" smtClean="0">
                <a:solidFill>
                  <a:schemeClr val="tx1"/>
                </a:solidFill>
              </a:rPr>
              <a:t>Plaster Casts</a:t>
            </a:r>
            <a:r>
              <a:rPr lang="en-US" sz="6000" smtClean="0">
                <a:solidFill>
                  <a:schemeClr val="tx1"/>
                </a:solidFill>
              </a:rPr>
              <a:t/>
            </a:r>
            <a:br>
              <a:rPr lang="en-US" sz="6000" smtClean="0">
                <a:solidFill>
                  <a:schemeClr val="tx1"/>
                </a:solidFill>
              </a:rPr>
            </a:br>
            <a:endParaRPr lang="en-US" smtClean="0"/>
          </a:p>
        </p:txBody>
      </p:sp>
      <p:sp>
        <p:nvSpPr>
          <p:cNvPr id="6147" name="Content Placeholder 2"/>
          <p:cNvSpPr>
            <a:spLocks noGrp="1"/>
          </p:cNvSpPr>
          <p:nvPr>
            <p:ph idx="1"/>
          </p:nvPr>
        </p:nvSpPr>
        <p:spPr>
          <a:xfrm>
            <a:off x="912813" y="1905000"/>
            <a:ext cx="8110537" cy="4572000"/>
          </a:xfrm>
        </p:spPr>
        <p:txBody>
          <a:bodyPr/>
          <a:lstStyle/>
          <a:p>
            <a:r>
              <a:rPr lang="en-US" sz="2800" smtClean="0"/>
              <a:t>Casts made of plaster of Paris are less costly and achieve a better mold than fiberglass casts; however, they are heavy, not water resistant, and can take up to 24 to 72 hours to dry post application.</a:t>
            </a:r>
          </a:p>
          <a:p>
            <a:r>
              <a:rPr lang="en-US" sz="2800" b="1" smtClean="0"/>
              <a:t> </a:t>
            </a:r>
            <a:endParaRPr lang="en-US" sz="2800" smtClean="0"/>
          </a:p>
          <a:p>
            <a:endParaRPr lang="en-US" smtClean="0"/>
          </a:p>
        </p:txBody>
      </p:sp>
      <p:sp>
        <p:nvSpPr>
          <p:cNvPr id="4" name="Slide Number Placeholder 3"/>
          <p:cNvSpPr>
            <a:spLocks noGrp="1"/>
          </p:cNvSpPr>
          <p:nvPr>
            <p:ph type="sldNum" sz="quarter" idx="12"/>
          </p:nvPr>
        </p:nvSpPr>
        <p:spPr/>
        <p:txBody>
          <a:bodyPr/>
          <a:lstStyle/>
          <a:p>
            <a:pPr>
              <a:defRPr/>
            </a:pPr>
            <a:fld id="{197380A8-4F9B-4E90-AC1B-C1FED3F767C1}" type="slidenum">
              <a:rPr lang="en-US" smtClean="0"/>
              <a:pPr>
                <a:defRPr/>
              </a:pPr>
              <a:t>4</a:t>
            </a:fld>
            <a:endParaRPr lang="en-US"/>
          </a:p>
        </p:txBody>
      </p:sp>
      <p:pic>
        <p:nvPicPr>
          <p:cNvPr id="6149" name="Picture 4" descr="ف.JPG"/>
          <p:cNvPicPr>
            <a:picLocks noChangeAspect="1" noChangeArrowheads="1"/>
          </p:cNvPicPr>
          <p:nvPr/>
        </p:nvPicPr>
        <p:blipFill>
          <a:blip r:embed="rId2"/>
          <a:srcRect/>
          <a:stretch>
            <a:fillRect/>
          </a:stretch>
        </p:blipFill>
        <p:spPr bwMode="auto">
          <a:xfrm>
            <a:off x="3505200" y="4191000"/>
            <a:ext cx="4495800" cy="201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3551-067-009"/>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1763713" y="1916113"/>
            <a:ext cx="6048375" cy="38893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5298" name="Rectangle 2"/>
          <p:cNvSpPr>
            <a:spLocks noGrp="1" noChangeArrowheads="1"/>
          </p:cNvSpPr>
          <p:nvPr>
            <p:ph type="title"/>
          </p:nvPr>
        </p:nvSpPr>
        <p:spPr/>
        <p:txBody>
          <a:bodyPr/>
          <a:lstStyle/>
          <a:p>
            <a:r>
              <a:rPr lang="en-US" b="1">
                <a:solidFill>
                  <a:schemeClr val="accent2"/>
                </a:solidFill>
              </a:rPr>
              <a:t>CPM Device</a:t>
            </a:r>
          </a:p>
        </p:txBody>
      </p:sp>
    </p:spTree>
    <p:extLst>
      <p:ext uri="{BB962C8B-B14F-4D97-AF65-F5344CB8AC3E}">
        <p14:creationId xmlns="" xmlns:p14="http://schemas.microsoft.com/office/powerpoint/2010/main" val="1642575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643050"/>
            <a:ext cx="8229600" cy="4364241"/>
          </a:xfrm>
        </p:spPr>
        <p:txBody>
          <a:bodyPr/>
          <a:lstStyle/>
          <a:p>
            <a:pPr eaLnBrk="1" hangingPunct="1"/>
            <a:r>
              <a:rPr lang="en-US" dirty="0" smtClean="0"/>
              <a:t>Major </a:t>
            </a:r>
            <a:r>
              <a:rPr lang="en-US" dirty="0" smtClean="0">
                <a:solidFill>
                  <a:srgbClr val="FF0000"/>
                </a:solidFill>
              </a:rPr>
              <a:t>goals</a:t>
            </a:r>
            <a:r>
              <a:rPr lang="en-US" dirty="0" smtClean="0"/>
              <a:t> preoperatively and postoperatively may include the relief of pain, adequate neurovascular function, health promotion, improved mobility, and positive self-esteem.</a:t>
            </a:r>
          </a:p>
          <a:p>
            <a:pPr eaLnBrk="1" hangingPunct="1"/>
            <a:r>
              <a:rPr lang="en-US" dirty="0" smtClean="0"/>
              <a:t>Postoperative </a:t>
            </a:r>
            <a:r>
              <a:rPr lang="en-US" dirty="0" smtClean="0">
                <a:solidFill>
                  <a:srgbClr val="FF0000"/>
                </a:solidFill>
              </a:rPr>
              <a:t>goals</a:t>
            </a:r>
            <a:r>
              <a:rPr lang="en-US" dirty="0" smtClean="0"/>
              <a:t> include the absence of complications. </a:t>
            </a:r>
          </a:p>
        </p:txBody>
      </p:sp>
      <p:sp>
        <p:nvSpPr>
          <p:cNvPr id="53250" name="Rectangle 2"/>
          <p:cNvSpPr>
            <a:spLocks noGrp="1" noChangeArrowheads="1"/>
          </p:cNvSpPr>
          <p:nvPr>
            <p:ph type="title"/>
          </p:nvPr>
        </p:nvSpPr>
        <p:spPr>
          <a:xfrm>
            <a:off x="430213" y="609600"/>
            <a:ext cx="8524875" cy="990600"/>
          </a:xfrm>
        </p:spPr>
        <p:txBody>
          <a:bodyPr>
            <a:noAutofit/>
          </a:bodyPr>
          <a:lstStyle/>
          <a:p>
            <a:pPr eaLnBrk="1" hangingPunct="1"/>
            <a:r>
              <a:rPr lang="en-US" sz="3200" dirty="0" smtClean="0"/>
              <a:t>Nursing Process: The Care of the Patient  Undergoing Orthopedic Surgery—Planning</a:t>
            </a:r>
          </a:p>
        </p:txBody>
      </p:sp>
    </p:spTree>
    <p:extLst>
      <p:ext uri="{BB962C8B-B14F-4D97-AF65-F5344CB8AC3E}">
        <p14:creationId xmlns="" xmlns:p14="http://schemas.microsoft.com/office/powerpoint/2010/main" val="860392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85720" y="2357431"/>
            <a:ext cx="8658255" cy="4268794"/>
          </a:xfrm>
        </p:spPr>
        <p:txBody>
          <a:bodyPr/>
          <a:lstStyle/>
          <a:p>
            <a:pPr eaLnBrk="1" hangingPunct="1">
              <a:lnSpc>
                <a:spcPct val="80000"/>
              </a:lnSpc>
              <a:buNone/>
            </a:pPr>
            <a:r>
              <a:rPr lang="en-US" sz="3200" dirty="0" smtClean="0">
                <a:solidFill>
                  <a:srgbClr val="FF0000"/>
                </a:solidFill>
              </a:rPr>
              <a:t>1</a:t>
            </a:r>
            <a:r>
              <a:rPr lang="en-US" sz="3200" dirty="0" smtClean="0"/>
              <a:t>.Relief of pain </a:t>
            </a:r>
          </a:p>
          <a:p>
            <a:pPr eaLnBrk="1" hangingPunct="1">
              <a:lnSpc>
                <a:spcPct val="80000"/>
              </a:lnSpc>
            </a:pPr>
            <a:endParaRPr lang="en-US" dirty="0" smtClean="0"/>
          </a:p>
          <a:p>
            <a:pPr eaLnBrk="1" hangingPunct="1">
              <a:lnSpc>
                <a:spcPct val="80000"/>
              </a:lnSpc>
            </a:pPr>
            <a:r>
              <a:rPr lang="en-US" dirty="0" smtClean="0"/>
              <a:t>Administration of medications</a:t>
            </a:r>
          </a:p>
          <a:p>
            <a:pPr lvl="1" eaLnBrk="1" hangingPunct="1">
              <a:lnSpc>
                <a:spcPct val="80000"/>
              </a:lnSpc>
            </a:pPr>
            <a:r>
              <a:rPr lang="en-US" dirty="0" smtClean="0"/>
              <a:t>Patient-controlled analgesia (PCA)</a:t>
            </a:r>
          </a:p>
          <a:p>
            <a:pPr eaLnBrk="1" hangingPunct="1">
              <a:lnSpc>
                <a:spcPct val="80000"/>
              </a:lnSpc>
            </a:pPr>
            <a:r>
              <a:rPr lang="en-US" dirty="0" smtClean="0"/>
              <a:t>Use alternative methods of pain relief</a:t>
            </a:r>
          </a:p>
          <a:p>
            <a:pPr lvl="1" eaLnBrk="1" hangingPunct="1">
              <a:lnSpc>
                <a:spcPct val="80000"/>
              </a:lnSpc>
            </a:pPr>
            <a:r>
              <a:rPr lang="en-US" dirty="0" smtClean="0"/>
              <a:t>Repositioning, distraction, guided imagery. etc. </a:t>
            </a:r>
          </a:p>
          <a:p>
            <a:pPr eaLnBrk="1" hangingPunct="1">
              <a:lnSpc>
                <a:spcPct val="80000"/>
              </a:lnSpc>
            </a:pPr>
            <a:r>
              <a:rPr lang="en-US" dirty="0" smtClean="0"/>
              <a:t>Specific individualized strategies to control pain </a:t>
            </a:r>
          </a:p>
          <a:p>
            <a:pPr lvl="1" eaLnBrk="1" hangingPunct="1">
              <a:lnSpc>
                <a:spcPct val="80000"/>
              </a:lnSpc>
            </a:pPr>
            <a:r>
              <a:rPr lang="en-US" dirty="0" smtClean="0"/>
              <a:t>Use of ice or cold</a:t>
            </a:r>
          </a:p>
          <a:p>
            <a:pPr lvl="1" eaLnBrk="1" hangingPunct="1">
              <a:lnSpc>
                <a:spcPct val="80000"/>
              </a:lnSpc>
            </a:pPr>
            <a:r>
              <a:rPr lang="en-US" dirty="0" smtClean="0"/>
              <a:t>Elevation</a:t>
            </a:r>
          </a:p>
          <a:p>
            <a:pPr lvl="1" eaLnBrk="1" hangingPunct="1">
              <a:lnSpc>
                <a:spcPct val="80000"/>
              </a:lnSpc>
            </a:pPr>
            <a:r>
              <a:rPr lang="en-US" dirty="0" smtClean="0"/>
              <a:t>Immobilization</a:t>
            </a:r>
          </a:p>
        </p:txBody>
      </p:sp>
      <p:sp>
        <p:nvSpPr>
          <p:cNvPr id="54274" name="Rectangle 2"/>
          <p:cNvSpPr>
            <a:spLocks noGrp="1" noChangeArrowheads="1"/>
          </p:cNvSpPr>
          <p:nvPr>
            <p:ph type="title"/>
          </p:nvPr>
        </p:nvSpPr>
        <p:spPr>
          <a:xfrm>
            <a:off x="430213" y="1189038"/>
            <a:ext cx="8524875" cy="384175"/>
          </a:xfrm>
        </p:spPr>
        <p:txBody>
          <a:bodyPr>
            <a:normAutofit fontScale="90000"/>
          </a:bodyPr>
          <a:lstStyle/>
          <a:p>
            <a:r>
              <a:rPr lang="en-US" sz="4400" dirty="0" smtClean="0"/>
              <a:t>Nursing Process: The Care of the Patient  Undergoing Orthopedic Surgery—</a:t>
            </a:r>
            <a:r>
              <a:rPr lang="en-US" sz="4000" dirty="0" smtClean="0">
                <a:solidFill>
                  <a:srgbClr val="FF0000"/>
                </a:solidFill>
              </a:rPr>
              <a:t>Interventions</a:t>
            </a:r>
            <a:endParaRPr lang="en-US" dirty="0" smtClean="0">
              <a:solidFill>
                <a:srgbClr val="FF0000"/>
              </a:solidFill>
            </a:endParaRPr>
          </a:p>
        </p:txBody>
      </p:sp>
    </p:spTree>
    <p:extLst>
      <p:ext uri="{BB962C8B-B14F-4D97-AF65-F5344CB8AC3E}">
        <p14:creationId xmlns="" xmlns:p14="http://schemas.microsoft.com/office/powerpoint/2010/main" val="3634130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371600"/>
            <a:ext cx="8229600" cy="4754563"/>
          </a:xfrm>
        </p:spPr>
        <p:txBody>
          <a:bodyPr>
            <a:normAutofit/>
          </a:bodyPr>
          <a:lstStyle/>
          <a:p>
            <a:pPr eaLnBrk="1" hangingPunct="1">
              <a:buNone/>
            </a:pPr>
            <a:r>
              <a:rPr lang="en-US" dirty="0" smtClean="0"/>
              <a:t>  </a:t>
            </a:r>
            <a:r>
              <a:rPr lang="en-US" dirty="0" smtClean="0">
                <a:solidFill>
                  <a:srgbClr val="FF0000"/>
                </a:solidFill>
              </a:rPr>
              <a:t>2</a:t>
            </a:r>
            <a:r>
              <a:rPr lang="en-US" dirty="0" smtClean="0"/>
              <a:t>.Muscle setting, ankle and calf-pumping exercises</a:t>
            </a:r>
          </a:p>
          <a:p>
            <a:pPr eaLnBrk="1" hangingPunct="1">
              <a:buNone/>
            </a:pPr>
            <a:r>
              <a:rPr lang="en-US" dirty="0" smtClean="0"/>
              <a:t>  </a:t>
            </a:r>
            <a:r>
              <a:rPr lang="en-US" dirty="0" smtClean="0">
                <a:solidFill>
                  <a:srgbClr val="FF0000"/>
                </a:solidFill>
              </a:rPr>
              <a:t>3</a:t>
            </a:r>
            <a:r>
              <a:rPr lang="en-US" dirty="0" smtClean="0"/>
              <a:t> Measures to ensure adequate nutrition and hydration</a:t>
            </a:r>
          </a:p>
          <a:p>
            <a:pPr eaLnBrk="1" hangingPunct="1">
              <a:buNone/>
            </a:pPr>
            <a:r>
              <a:rPr lang="en-US" dirty="0" smtClean="0"/>
              <a:t>  </a:t>
            </a:r>
            <a:r>
              <a:rPr lang="en-US" dirty="0" smtClean="0">
                <a:solidFill>
                  <a:srgbClr val="FF0000"/>
                </a:solidFill>
              </a:rPr>
              <a:t>4</a:t>
            </a:r>
            <a:r>
              <a:rPr lang="en-US" dirty="0" smtClean="0"/>
              <a:t>.Skin care measures including frequent turning and positioning </a:t>
            </a:r>
          </a:p>
          <a:p>
            <a:pPr eaLnBrk="1" hangingPunct="1">
              <a:buNone/>
            </a:pPr>
            <a:r>
              <a:rPr lang="en-US" dirty="0" smtClean="0"/>
              <a:t>  </a:t>
            </a:r>
            <a:r>
              <a:rPr lang="en-US" dirty="0" smtClean="0">
                <a:solidFill>
                  <a:srgbClr val="FF0000"/>
                </a:solidFill>
              </a:rPr>
              <a:t>5</a:t>
            </a:r>
            <a:r>
              <a:rPr lang="en-US" dirty="0" smtClean="0"/>
              <a:t>. Follow physical therapy and rehabilitation programs </a:t>
            </a:r>
          </a:p>
          <a:p>
            <a:pPr eaLnBrk="1" hangingPunct="1">
              <a:buNone/>
            </a:pPr>
            <a:r>
              <a:rPr lang="en-US" dirty="0" smtClean="0"/>
              <a:t>  </a:t>
            </a:r>
            <a:r>
              <a:rPr lang="en-US" dirty="0" smtClean="0">
                <a:solidFill>
                  <a:srgbClr val="FF0000"/>
                </a:solidFill>
              </a:rPr>
              <a:t>6.</a:t>
            </a:r>
            <a:r>
              <a:rPr lang="en-US" dirty="0" smtClean="0"/>
              <a:t> Encourage the patient to perform self-care within limits of the therapeutic regimen </a:t>
            </a:r>
          </a:p>
          <a:p>
            <a:pPr eaLnBrk="1" hangingPunct="1"/>
            <a:endParaRPr lang="en-US" dirty="0" smtClean="0"/>
          </a:p>
        </p:txBody>
      </p:sp>
      <p:sp>
        <p:nvSpPr>
          <p:cNvPr id="55298" name="Rectangle 2"/>
          <p:cNvSpPr>
            <a:spLocks noGrp="1" noChangeArrowheads="1"/>
          </p:cNvSpPr>
          <p:nvPr>
            <p:ph type="title"/>
          </p:nvPr>
        </p:nvSpPr>
        <p:spPr>
          <a:xfrm>
            <a:off x="430213" y="685801"/>
            <a:ext cx="8524875" cy="609599"/>
          </a:xfrm>
        </p:spPr>
        <p:txBody>
          <a:bodyPr>
            <a:normAutofit fontScale="90000"/>
          </a:bodyPr>
          <a:lstStyle/>
          <a:p>
            <a:pPr eaLnBrk="1" hangingPunct="1"/>
            <a:r>
              <a:rPr lang="en-US" dirty="0" smtClean="0"/>
              <a:t>Interventions</a:t>
            </a:r>
          </a:p>
        </p:txBody>
      </p:sp>
    </p:spTree>
    <p:extLst>
      <p:ext uri="{BB962C8B-B14F-4D97-AF65-F5344CB8AC3E}">
        <p14:creationId xmlns="" xmlns:p14="http://schemas.microsoft.com/office/powerpoint/2010/main" val="1986219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447800"/>
            <a:ext cx="8229600" cy="4678363"/>
          </a:xfrm>
        </p:spPr>
        <p:txBody>
          <a:bodyPr/>
          <a:lstStyle/>
          <a:p>
            <a:pPr eaLnBrk="1" hangingPunct="1">
              <a:lnSpc>
                <a:spcPct val="70000"/>
              </a:lnSpc>
              <a:buNone/>
            </a:pPr>
            <a:r>
              <a:rPr lang="en-US" dirty="0" smtClean="0">
                <a:solidFill>
                  <a:srgbClr val="FF0000"/>
                </a:solidFill>
              </a:rPr>
              <a:t>7.</a:t>
            </a:r>
            <a:r>
              <a:rPr lang="en-US" dirty="0" smtClean="0"/>
              <a:t> Preventing atelectasis and pneumonia</a:t>
            </a:r>
          </a:p>
          <a:p>
            <a:pPr lvl="1" eaLnBrk="1" hangingPunct="1">
              <a:lnSpc>
                <a:spcPct val="70000"/>
              </a:lnSpc>
            </a:pPr>
            <a:r>
              <a:rPr lang="en-US" dirty="0" smtClean="0"/>
              <a:t>Encourage coughing and deep breathing exercises</a:t>
            </a:r>
          </a:p>
          <a:p>
            <a:pPr lvl="1" eaLnBrk="1" hangingPunct="1">
              <a:lnSpc>
                <a:spcPct val="70000"/>
              </a:lnSpc>
            </a:pPr>
            <a:r>
              <a:rPr lang="en-US" dirty="0" smtClean="0"/>
              <a:t>Use of incentive </a:t>
            </a:r>
            <a:r>
              <a:rPr lang="en-US" dirty="0" err="1" smtClean="0"/>
              <a:t>spirometry</a:t>
            </a:r>
            <a:endParaRPr lang="en-US" dirty="0" smtClean="0"/>
          </a:p>
          <a:p>
            <a:pPr eaLnBrk="1" hangingPunct="1">
              <a:lnSpc>
                <a:spcPct val="70000"/>
              </a:lnSpc>
              <a:buNone/>
            </a:pPr>
            <a:r>
              <a:rPr lang="en-US" dirty="0" smtClean="0">
                <a:solidFill>
                  <a:srgbClr val="FF0000"/>
                </a:solidFill>
              </a:rPr>
              <a:t>8.</a:t>
            </a:r>
            <a:r>
              <a:rPr lang="en-US" dirty="0" smtClean="0"/>
              <a:t>Constipation</a:t>
            </a:r>
          </a:p>
          <a:p>
            <a:pPr lvl="1" eaLnBrk="1" hangingPunct="1">
              <a:lnSpc>
                <a:spcPct val="70000"/>
              </a:lnSpc>
            </a:pPr>
            <a:r>
              <a:rPr lang="en-US" dirty="0" smtClean="0"/>
              <a:t>Monitoring of bowel function</a:t>
            </a:r>
          </a:p>
          <a:p>
            <a:pPr lvl="1" eaLnBrk="1" hangingPunct="1">
              <a:lnSpc>
                <a:spcPct val="70000"/>
              </a:lnSpc>
            </a:pPr>
            <a:r>
              <a:rPr lang="en-US" dirty="0" smtClean="0"/>
              <a:t>Hydration</a:t>
            </a:r>
          </a:p>
          <a:p>
            <a:pPr lvl="1" eaLnBrk="1" hangingPunct="1">
              <a:lnSpc>
                <a:spcPct val="70000"/>
              </a:lnSpc>
            </a:pPr>
            <a:r>
              <a:rPr lang="en-US" dirty="0" smtClean="0"/>
              <a:t>Early mobilization</a:t>
            </a:r>
          </a:p>
          <a:p>
            <a:pPr lvl="1" eaLnBrk="1" hangingPunct="1">
              <a:lnSpc>
                <a:spcPct val="70000"/>
              </a:lnSpc>
            </a:pPr>
            <a:r>
              <a:rPr lang="en-US" dirty="0" smtClean="0"/>
              <a:t>Stool softeners</a:t>
            </a:r>
          </a:p>
          <a:p>
            <a:pPr eaLnBrk="1" hangingPunct="1">
              <a:lnSpc>
                <a:spcPct val="70000"/>
              </a:lnSpc>
              <a:buNone/>
            </a:pPr>
            <a:r>
              <a:rPr lang="en-US" dirty="0" smtClean="0">
                <a:solidFill>
                  <a:srgbClr val="FF0000"/>
                </a:solidFill>
              </a:rPr>
              <a:t>9</a:t>
            </a:r>
            <a:r>
              <a:rPr lang="en-US" dirty="0" smtClean="0"/>
              <a:t> .Patient teaching</a:t>
            </a:r>
          </a:p>
          <a:p>
            <a:pPr eaLnBrk="1" hangingPunct="1">
              <a:lnSpc>
                <a:spcPct val="70000"/>
              </a:lnSpc>
              <a:buNone/>
            </a:pPr>
            <a:r>
              <a:rPr lang="en-US" dirty="0" smtClean="0"/>
              <a:t> </a:t>
            </a:r>
          </a:p>
          <a:p>
            <a:pPr eaLnBrk="1" hangingPunct="1">
              <a:lnSpc>
                <a:spcPct val="70000"/>
              </a:lnSpc>
              <a:buNone/>
            </a:pPr>
            <a:r>
              <a:rPr lang="en-US" dirty="0" smtClean="0">
                <a:solidFill>
                  <a:srgbClr val="FF0000"/>
                </a:solidFill>
              </a:rPr>
              <a:t>10.</a:t>
            </a:r>
            <a:r>
              <a:rPr lang="en-US" dirty="0" smtClean="0"/>
              <a:t> Wound care and drain monitoring   </a:t>
            </a:r>
            <a:br>
              <a:rPr lang="en-US" dirty="0" smtClean="0"/>
            </a:br>
            <a:endParaRPr lang="en-US" sz="2000" dirty="0" smtClean="0"/>
          </a:p>
        </p:txBody>
      </p:sp>
      <p:sp>
        <p:nvSpPr>
          <p:cNvPr id="56322" name="Rectangle 2"/>
          <p:cNvSpPr>
            <a:spLocks noGrp="1" noChangeArrowheads="1"/>
          </p:cNvSpPr>
          <p:nvPr>
            <p:ph type="title"/>
          </p:nvPr>
        </p:nvSpPr>
        <p:spPr>
          <a:xfrm>
            <a:off x="430213" y="609601"/>
            <a:ext cx="8524875" cy="838199"/>
          </a:xfrm>
        </p:spPr>
        <p:txBody>
          <a:bodyPr>
            <a:normAutofit/>
          </a:bodyPr>
          <a:lstStyle/>
          <a:p>
            <a:pPr eaLnBrk="1" hangingPunct="1"/>
            <a:r>
              <a:rPr lang="en-US" dirty="0" smtClean="0"/>
              <a:t>Interventions</a:t>
            </a:r>
          </a:p>
        </p:txBody>
      </p:sp>
    </p:spTree>
    <p:extLst>
      <p:ext uri="{BB962C8B-B14F-4D97-AF65-F5344CB8AC3E}">
        <p14:creationId xmlns="" xmlns:p14="http://schemas.microsoft.com/office/powerpoint/2010/main" val="32943247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p:txBody>
          <a:bodyPr/>
          <a:lstStyle/>
          <a:p>
            <a:endParaRPr lang="en-US" smtClean="0"/>
          </a:p>
        </p:txBody>
      </p:sp>
      <p:pic>
        <p:nvPicPr>
          <p:cNvPr id="34820" name="Picture 5" descr="C:\Users\Medo\Desktop\8ه5.JPG"/>
          <p:cNvPicPr>
            <a:picLocks noChangeAspect="1" noChangeArrowheads="1"/>
          </p:cNvPicPr>
          <p:nvPr/>
        </p:nvPicPr>
        <p:blipFill>
          <a:blip r:embed="rId2"/>
          <a:srcRect/>
          <a:stretch>
            <a:fillRect/>
          </a:stretch>
        </p:blipFill>
        <p:spPr bwMode="auto">
          <a:xfrm>
            <a:off x="990600" y="1066800"/>
            <a:ext cx="7170738"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773238"/>
            <a:ext cx="8229600" cy="4679950"/>
          </a:xfrm>
        </p:spPr>
        <p:txBody>
          <a:bodyPr/>
          <a:lstStyle/>
          <a:p>
            <a:pPr algn="l" rtl="0">
              <a:buFontTx/>
              <a:buAutoNum type="arabicPeriod"/>
            </a:pPr>
            <a:r>
              <a:rPr lang="en-US" sz="2500"/>
              <a:t>Short arm cast           2.Long arm cast</a:t>
            </a:r>
          </a:p>
          <a:p>
            <a:pPr algn="l" rtl="0">
              <a:buFontTx/>
              <a:buAutoNum type="arabicPeriod"/>
            </a:pPr>
            <a:r>
              <a:rPr lang="en-US" sz="2500"/>
              <a:t>Short leg cast            3.Long leg cast</a:t>
            </a:r>
          </a:p>
          <a:p>
            <a:pPr algn="l" rtl="0">
              <a:buFontTx/>
              <a:buAutoNum type="arabicPeriod"/>
            </a:pPr>
            <a:r>
              <a:rPr lang="en-US" sz="2500"/>
              <a:t>Walking cast ( long or short) reinforced for strength</a:t>
            </a:r>
          </a:p>
          <a:p>
            <a:pPr algn="l" rtl="0">
              <a:buFontTx/>
              <a:buAutoNum type="arabicPeriod"/>
            </a:pPr>
            <a:r>
              <a:rPr lang="en-US" sz="2500"/>
              <a:t>Body cast: encircle the trunk</a:t>
            </a:r>
          </a:p>
          <a:p>
            <a:pPr algn="l" rtl="0">
              <a:buFontTx/>
              <a:buAutoNum type="arabicPeriod"/>
            </a:pPr>
            <a:r>
              <a:rPr lang="en-US" sz="2500"/>
              <a:t>Shoulder spica cast: a body jacket that enclosed the trunk and the shoulder and elbow</a:t>
            </a:r>
          </a:p>
          <a:p>
            <a:pPr algn="l" rtl="0">
              <a:buFontTx/>
              <a:buAutoNum type="arabicPeriod"/>
            </a:pPr>
            <a:r>
              <a:rPr lang="en-US" sz="2500"/>
              <a:t>Hip spica cast: enclose the trunk and lower extremity ( double hip spica cast ( includes both legs</a:t>
            </a:r>
          </a:p>
          <a:p>
            <a:endParaRPr lang="en-US" sz="2500"/>
          </a:p>
        </p:txBody>
      </p:sp>
      <p:sp>
        <p:nvSpPr>
          <p:cNvPr id="23554" name="Rectangle 2"/>
          <p:cNvSpPr>
            <a:spLocks noGrp="1" noChangeArrowheads="1"/>
          </p:cNvSpPr>
          <p:nvPr>
            <p:ph type="title"/>
          </p:nvPr>
        </p:nvSpPr>
        <p:spPr>
          <a:xfrm>
            <a:off x="574675" y="519113"/>
            <a:ext cx="7640638" cy="677862"/>
          </a:xfrm>
        </p:spPr>
        <p:txBody>
          <a:bodyPr>
            <a:normAutofit fontScale="90000"/>
          </a:bodyPr>
          <a:lstStyle/>
          <a:p>
            <a:r>
              <a:rPr lang="en-US" sz="3400"/>
              <a:t/>
            </a:r>
            <a:br>
              <a:rPr lang="en-US" sz="3400"/>
            </a:br>
            <a:r>
              <a:rPr lang="en-US" sz="3400" b="1">
                <a:solidFill>
                  <a:schemeClr val="accent2"/>
                </a:solidFill>
              </a:rPr>
              <a:t>Types of Casts:</a:t>
            </a:r>
          </a:p>
        </p:txBody>
      </p:sp>
    </p:spTree>
    <p:extLst>
      <p:ext uri="{BB962C8B-B14F-4D97-AF65-F5344CB8AC3E}">
        <p14:creationId xmlns="" xmlns:p14="http://schemas.microsoft.com/office/powerpoint/2010/main" val="623651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JPG"/>
          <p:cNvPicPr>
            <a:picLocks noGrp="1" noChangeAspect="1"/>
          </p:cNvPicPr>
          <p:nvPr>
            <p:ph idx="1"/>
          </p:nvPr>
        </p:nvPicPr>
        <p:blipFill>
          <a:blip r:embed="rId2"/>
          <a:stretch>
            <a:fillRect/>
          </a:stretch>
        </p:blipFill>
        <p:spPr>
          <a:xfrm>
            <a:off x="2857488" y="214290"/>
            <a:ext cx="2902664" cy="2724950"/>
          </a:xfrm>
        </p:spPr>
      </p:pic>
      <p:pic>
        <p:nvPicPr>
          <p:cNvPr id="1026" name="Picture 2"/>
          <p:cNvPicPr>
            <a:picLocks noChangeAspect="1" noChangeArrowheads="1"/>
          </p:cNvPicPr>
          <p:nvPr/>
        </p:nvPicPr>
        <p:blipFill>
          <a:blip r:embed="rId3"/>
          <a:srcRect/>
          <a:stretch>
            <a:fillRect/>
          </a:stretch>
        </p:blipFill>
        <p:spPr bwMode="auto">
          <a:xfrm>
            <a:off x="6000760" y="3929066"/>
            <a:ext cx="2533650" cy="2552700"/>
          </a:xfrm>
          <a:prstGeom prst="rect">
            <a:avLst/>
          </a:prstGeom>
          <a:noFill/>
          <a:ln w="9525">
            <a:noFill/>
            <a:miter lim="800000"/>
            <a:headEnd/>
            <a:tailEnd/>
          </a:ln>
          <a:effectLst/>
        </p:spPr>
      </p:pic>
      <p:pic>
        <p:nvPicPr>
          <p:cNvPr id="6" name="Picture 5" descr="نتا.JPG"/>
          <p:cNvPicPr>
            <a:picLocks noChangeAspect="1"/>
          </p:cNvPicPr>
          <p:nvPr/>
        </p:nvPicPr>
        <p:blipFill>
          <a:blip r:embed="rId4"/>
          <a:stretch>
            <a:fillRect/>
          </a:stretch>
        </p:blipFill>
        <p:spPr>
          <a:xfrm>
            <a:off x="500034" y="4000504"/>
            <a:ext cx="5003188" cy="2566995"/>
          </a:xfrm>
          <a:prstGeom prst="rect">
            <a:avLst/>
          </a:prstGeom>
        </p:spPr>
      </p:pic>
      <p:sp>
        <p:nvSpPr>
          <p:cNvPr id="8" name="TextBox 7"/>
          <p:cNvSpPr txBox="1"/>
          <p:nvPr/>
        </p:nvSpPr>
        <p:spPr>
          <a:xfrm>
            <a:off x="3000364" y="3071810"/>
            <a:ext cx="2571768" cy="369332"/>
          </a:xfrm>
          <a:prstGeom prst="rect">
            <a:avLst/>
          </a:prstGeom>
          <a:noFill/>
        </p:spPr>
        <p:txBody>
          <a:bodyPr wrap="square" rtlCol="0">
            <a:spAutoFit/>
          </a:bodyPr>
          <a:lstStyle/>
          <a:p>
            <a:r>
              <a:rPr lang="en-US" dirty="0" smtClean="0"/>
              <a:t>Shoulder  </a:t>
            </a:r>
            <a:r>
              <a:rPr lang="en-US" dirty="0" err="1" smtClean="0"/>
              <a:t>spica</a:t>
            </a:r>
            <a:r>
              <a:rPr lang="en-US" dirty="0" smtClean="0"/>
              <a:t> cast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smtClean="0"/>
              <a:t>Long-Arm and Short-Leg Cast and Common Pressure Areas</a:t>
            </a:r>
          </a:p>
        </p:txBody>
      </p:sp>
      <p:pic>
        <p:nvPicPr>
          <p:cNvPr id="7171" name="Picture 4" descr="E:\Suvarna\Connection\CD\Smeltzer IRDVD\Input\Images from VT\Image\jpg\jpg chap 37 to 72\figure_67-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2111375"/>
            <a:ext cx="7464425" cy="435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01097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30200" y="2041525"/>
            <a:ext cx="8613775" cy="4279900"/>
          </a:xfrm>
        </p:spPr>
        <p:txBody>
          <a:bodyPr>
            <a:normAutofit/>
          </a:bodyPr>
          <a:lstStyle/>
          <a:p>
            <a:pPr eaLnBrk="1" hangingPunct="1"/>
            <a:r>
              <a:rPr lang="en-US" dirty="0" smtClean="0"/>
              <a:t>Prior to cast application</a:t>
            </a:r>
          </a:p>
          <a:p>
            <a:pPr lvl="1" eaLnBrk="1" hangingPunct="1"/>
            <a:r>
              <a:rPr lang="en-US" dirty="0" smtClean="0"/>
              <a:t>Explanation of condition necessitating the cast</a:t>
            </a:r>
          </a:p>
          <a:p>
            <a:pPr lvl="1" eaLnBrk="1" hangingPunct="1"/>
            <a:r>
              <a:rPr lang="en-US" dirty="0" smtClean="0"/>
              <a:t>Purpose and goals of the cast</a:t>
            </a:r>
          </a:p>
          <a:p>
            <a:pPr lvl="1" eaLnBrk="1" hangingPunct="1"/>
            <a:r>
              <a:rPr lang="en-US" dirty="0" smtClean="0"/>
              <a:t>Expectations during the casting process- for example heat from hardening plaster</a:t>
            </a:r>
          </a:p>
          <a:p>
            <a:r>
              <a:rPr lang="en-US" dirty="0" smtClean="0"/>
              <a:t>Cast care: Hygiene , keep dry, do not cover with plastic</a:t>
            </a:r>
          </a:p>
          <a:p>
            <a:pPr eaLnBrk="1" hangingPunct="1"/>
            <a:r>
              <a:rPr lang="en-US" dirty="0" smtClean="0"/>
              <a:t>Positioning: elevation of extremity, use of slings  </a:t>
            </a:r>
          </a:p>
          <a:p>
            <a:r>
              <a:rPr lang="en-US" dirty="0" smtClean="0"/>
              <a:t>Activity and mobility , Exercises</a:t>
            </a:r>
          </a:p>
        </p:txBody>
      </p:sp>
      <p:sp>
        <p:nvSpPr>
          <p:cNvPr id="8194" name="Rectangle 2"/>
          <p:cNvSpPr>
            <a:spLocks noGrp="1" noChangeArrowheads="1"/>
          </p:cNvSpPr>
          <p:nvPr>
            <p:ph type="title"/>
          </p:nvPr>
        </p:nvSpPr>
        <p:spPr>
          <a:xfrm>
            <a:off x="430213" y="1311275"/>
            <a:ext cx="8524875" cy="384175"/>
          </a:xfrm>
        </p:spPr>
        <p:txBody>
          <a:bodyPr>
            <a:normAutofit fontScale="90000"/>
          </a:bodyPr>
          <a:lstStyle/>
          <a:p>
            <a:pPr eaLnBrk="1" hangingPunct="1"/>
            <a:r>
              <a:rPr lang="en-US" smtClean="0"/>
              <a:t>Teaching Needs of the Patient with a Cast</a:t>
            </a:r>
          </a:p>
        </p:txBody>
      </p:sp>
    </p:spTree>
    <p:extLst>
      <p:ext uri="{BB962C8B-B14F-4D97-AF65-F5344CB8AC3E}">
        <p14:creationId xmlns="" xmlns:p14="http://schemas.microsoft.com/office/powerpoint/2010/main" val="4052524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76400"/>
            <a:ext cx="8229600" cy="4449763"/>
          </a:xfrm>
        </p:spPr>
        <p:txBody>
          <a:bodyPr>
            <a:normAutofit/>
          </a:bodyPr>
          <a:lstStyle/>
          <a:p>
            <a:pPr eaLnBrk="1" hangingPunct="1">
              <a:buNone/>
            </a:pPr>
            <a:r>
              <a:rPr lang="en-US" dirty="0" smtClean="0"/>
              <a:t> </a:t>
            </a:r>
          </a:p>
          <a:p>
            <a:pPr eaLnBrk="1" hangingPunct="1"/>
            <a:r>
              <a:rPr lang="en-US" dirty="0" smtClean="0"/>
              <a:t>Do not scratch or stick anything under cast</a:t>
            </a:r>
          </a:p>
          <a:p>
            <a:pPr eaLnBrk="1" hangingPunct="1"/>
            <a:r>
              <a:rPr lang="en-US" dirty="0" smtClean="0"/>
              <a:t>Cushion rough edges</a:t>
            </a:r>
          </a:p>
          <a:p>
            <a:pPr eaLnBrk="1" hangingPunct="1"/>
            <a:r>
              <a:rPr lang="en-US" dirty="0" smtClean="0"/>
              <a:t>Signs and symptoms to report: persistent pain or swelling, changes in sensation, movement, skin color or temperature, signs of infection or pressure areas  </a:t>
            </a:r>
          </a:p>
          <a:p>
            <a:pPr eaLnBrk="1" hangingPunct="1"/>
            <a:r>
              <a:rPr lang="en-US" dirty="0" smtClean="0"/>
              <a:t>Required follow-up care</a:t>
            </a:r>
          </a:p>
          <a:p>
            <a:pPr eaLnBrk="1" hangingPunct="1"/>
            <a:r>
              <a:rPr lang="en-US" dirty="0" smtClean="0"/>
              <a:t>Cast removal </a:t>
            </a:r>
          </a:p>
          <a:p>
            <a:pPr eaLnBrk="1" hangingPunct="1"/>
            <a:endParaRPr lang="en-US" dirty="0" smtClean="0"/>
          </a:p>
        </p:txBody>
      </p:sp>
      <p:sp>
        <p:nvSpPr>
          <p:cNvPr id="9218" name="Rectangle 2"/>
          <p:cNvSpPr>
            <a:spLocks noGrp="1" noChangeArrowheads="1"/>
          </p:cNvSpPr>
          <p:nvPr>
            <p:ph type="title"/>
          </p:nvPr>
        </p:nvSpPr>
        <p:spPr>
          <a:xfrm>
            <a:off x="430213" y="609601"/>
            <a:ext cx="8524875" cy="838199"/>
          </a:xfrm>
        </p:spPr>
        <p:txBody>
          <a:bodyPr>
            <a:normAutofit fontScale="90000"/>
          </a:bodyPr>
          <a:lstStyle/>
          <a:p>
            <a:pPr eaLnBrk="1" hangingPunct="1"/>
            <a:r>
              <a:rPr lang="en-US" dirty="0" smtClean="0"/>
              <a:t>Teaching Needs of the Patient with a Cast</a:t>
            </a:r>
          </a:p>
        </p:txBody>
      </p:sp>
    </p:spTree>
    <p:extLst>
      <p:ext uri="{BB962C8B-B14F-4D97-AF65-F5344CB8AC3E}">
        <p14:creationId xmlns="" xmlns:p14="http://schemas.microsoft.com/office/powerpoint/2010/main" val="548951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866</TotalTime>
  <Words>1777</Words>
  <Application>Microsoft Office PowerPoint</Application>
  <PresentationFormat>On-screen Show (4:3)</PresentationFormat>
  <Paragraphs>278</Paragraphs>
  <Slides>45</Slides>
  <Notes>3</Notes>
  <HiddenSlides>1</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Concourse</vt:lpstr>
      <vt:lpstr>Slide 1</vt:lpstr>
      <vt:lpstr>Cast</vt:lpstr>
      <vt:lpstr>Fiberglass Casts </vt:lpstr>
      <vt:lpstr>Plaster Casts </vt:lpstr>
      <vt:lpstr> Types of Casts:</vt:lpstr>
      <vt:lpstr>Slide 6</vt:lpstr>
      <vt:lpstr>Long-Arm and Short-Leg Cast and Common Pressure Areas</vt:lpstr>
      <vt:lpstr>Teaching Needs of the Patient with a Cast</vt:lpstr>
      <vt:lpstr>Teaching Needs of the Patient with a Cast</vt:lpstr>
      <vt:lpstr>Splint and Braces</vt:lpstr>
      <vt:lpstr>Nursing Process: The Care of the Patient with a Brace, Splint or Cast—Assessment</vt:lpstr>
      <vt:lpstr>Collaborative Problems/Potential Complications</vt:lpstr>
      <vt:lpstr>Cross-Section of Normal Muscle Compartments and Cross-Section with Compartment Syndrome</vt:lpstr>
      <vt:lpstr>Nursing Process: The Care of the Patient with a Brace, Splint, or Cast—Interventions</vt:lpstr>
      <vt:lpstr>Interventions</vt:lpstr>
      <vt:lpstr>External Fixation Devices</vt:lpstr>
      <vt:lpstr>External Fixation Device</vt:lpstr>
      <vt:lpstr>Traction</vt:lpstr>
      <vt:lpstr>All traction needs to be applied in two directions. The lines of pull are “vectors of force.” The result of the pulling force is between the two lines of the vectors of force. </vt:lpstr>
      <vt:lpstr>Principles of Effective Traction</vt:lpstr>
      <vt:lpstr>Types of Traction</vt:lpstr>
      <vt:lpstr>Types of tractions:</vt:lpstr>
      <vt:lpstr>Buck’s Extension Traction</vt:lpstr>
      <vt:lpstr>Types of tractions (cont…):</vt:lpstr>
      <vt:lpstr>Balanced Skeletal Traction with Thomas Leg Splint</vt:lpstr>
      <vt:lpstr>Nursing intervention of the Patient in Traction</vt:lpstr>
      <vt:lpstr>Interventions</vt:lpstr>
      <vt:lpstr>Interventions</vt:lpstr>
      <vt:lpstr>Collaborative Problems/Potential Complications</vt:lpstr>
      <vt:lpstr>Joint Replacements </vt:lpstr>
      <vt:lpstr>Nursing Process: The Care of the Patient  Undergoing Orthopedic Surgery—Assessment, Preoperative</vt:lpstr>
      <vt:lpstr>Slide 32</vt:lpstr>
      <vt:lpstr>Slide 33</vt:lpstr>
      <vt:lpstr>Slide 34</vt:lpstr>
      <vt:lpstr>Nursing Process: The Care of the Patient  Undergoing Orthopedic Surgery—Assessment, Postoperative</vt:lpstr>
      <vt:lpstr>Collaborative Problems/Potential Complications—Postoperative </vt:lpstr>
      <vt:lpstr>Use of an Abduction Pillow to Prevent Hip Dislocation After Total Hip Replacement</vt:lpstr>
      <vt:lpstr>Hip Prosthesis</vt:lpstr>
      <vt:lpstr>Knee Prostheses</vt:lpstr>
      <vt:lpstr>CPM Device</vt:lpstr>
      <vt:lpstr>Nursing Process: The Care of the Patient  Undergoing Orthopedic Surgery—Planning</vt:lpstr>
      <vt:lpstr>Nursing Process: The Care of the Patient  Undergoing Orthopedic Surgery—Interventions</vt:lpstr>
      <vt:lpstr>Interventions</vt:lpstr>
      <vt:lpstr>Interventions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67   Musculoskeletal Care Modalities</dc:title>
  <dc:creator>Hp</dc:creator>
  <cp:lastModifiedBy>Medo</cp:lastModifiedBy>
  <cp:revision>18</cp:revision>
  <dcterms:created xsi:type="dcterms:W3CDTF">2006-08-16T00:00:00Z</dcterms:created>
  <dcterms:modified xsi:type="dcterms:W3CDTF">2023-09-25T09:24:05Z</dcterms:modified>
</cp:coreProperties>
</file>